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88" r:id="rId2"/>
    <p:sldId id="256" r:id="rId3"/>
    <p:sldId id="289" r:id="rId4"/>
    <p:sldId id="290" r:id="rId5"/>
    <p:sldId id="291" r:id="rId6"/>
    <p:sldId id="292" r:id="rId7"/>
    <p:sldId id="293" r:id="rId8"/>
    <p:sldId id="326" r:id="rId9"/>
    <p:sldId id="327" r:id="rId10"/>
    <p:sldId id="319" r:id="rId11"/>
    <p:sldId id="295" r:id="rId12"/>
    <p:sldId id="335" r:id="rId13"/>
    <p:sldId id="296" r:id="rId14"/>
    <p:sldId id="339" r:id="rId15"/>
    <p:sldId id="297" r:id="rId16"/>
    <p:sldId id="341" r:id="rId17"/>
    <p:sldId id="298" r:id="rId18"/>
    <p:sldId id="340" r:id="rId19"/>
    <p:sldId id="336" r:id="rId20"/>
    <p:sldId id="300" r:id="rId21"/>
    <p:sldId id="332" r:id="rId22"/>
    <p:sldId id="301" r:id="rId23"/>
    <p:sldId id="342" r:id="rId24"/>
    <p:sldId id="302" r:id="rId25"/>
    <p:sldId id="303" r:id="rId26"/>
    <p:sldId id="343" r:id="rId27"/>
    <p:sldId id="304" r:id="rId28"/>
    <p:sldId id="344" r:id="rId29"/>
    <p:sldId id="306" r:id="rId30"/>
    <p:sldId id="337" r:id="rId31"/>
    <p:sldId id="307" r:id="rId32"/>
    <p:sldId id="309" r:id="rId33"/>
    <p:sldId id="345" r:id="rId34"/>
    <p:sldId id="310" r:id="rId35"/>
    <p:sldId id="311" r:id="rId36"/>
    <p:sldId id="338" r:id="rId37"/>
    <p:sldId id="313" r:id="rId38"/>
    <p:sldId id="314" r:id="rId39"/>
    <p:sldId id="323" r:id="rId40"/>
    <p:sldId id="324" r:id="rId41"/>
    <p:sldId id="325" r:id="rId42"/>
    <p:sldId id="334" r:id="rId43"/>
  </p:sldIdLst>
  <p:sldSz cx="91440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44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735" autoAdjust="0"/>
    <p:restoredTop sz="94624" autoAdjust="0"/>
  </p:normalViewPr>
  <p:slideViewPr>
    <p:cSldViewPr>
      <p:cViewPr varScale="1">
        <p:scale>
          <a:sx n="61" d="100"/>
          <a:sy n="61" d="100"/>
        </p:scale>
        <p:origin x="-1392" y="-78"/>
      </p:cViewPr>
      <p:guideLst>
        <p:guide orient="horz" pos="2160"/>
        <p:guide orient="horz" pos="2448"/>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CAABB3-E50A-4B50-9988-42718D2F2348}" type="datetimeFigureOut">
              <a:rPr lang="en-US" smtClean="0"/>
              <a:pPr/>
              <a:t>4/4/2016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41555C-021A-457F-9BE7-E56254ADFA7C}" type="slidenum">
              <a:rPr lang="en-US" smtClean="0"/>
              <a:pPr/>
              <a:t>‹#›</a:t>
            </a:fld>
            <a:endParaRPr lang="en-US" dirty="0"/>
          </a:p>
        </p:txBody>
      </p:sp>
    </p:spTree>
    <p:extLst>
      <p:ext uri="{BB962C8B-B14F-4D97-AF65-F5344CB8AC3E}">
        <p14:creationId xmlns:p14="http://schemas.microsoft.com/office/powerpoint/2010/main" xmlns="" val="1332694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718482-C12D-4E4E-AF5B-091FE3EA0F00}" type="datetimeFigureOut">
              <a:rPr lang="en-US" smtClean="0"/>
              <a:pPr/>
              <a:t>4/4/2016</a:t>
            </a:fld>
            <a:endParaRPr lang="en-US" dirty="0"/>
          </a:p>
        </p:txBody>
      </p:sp>
      <p:sp>
        <p:nvSpPr>
          <p:cNvPr id="4" name="Slide Image Placeholder 3"/>
          <p:cNvSpPr>
            <a:spLocks noGrp="1" noRot="1" noChangeAspect="1"/>
          </p:cNvSpPr>
          <p:nvPr>
            <p:ph type="sldImg" idx="2"/>
          </p:nvPr>
        </p:nvSpPr>
        <p:spPr>
          <a:xfrm>
            <a:off x="1411288" y="685800"/>
            <a:ext cx="40354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374140-1A75-4734-802E-7B32FFB38D01}" type="slidenum">
              <a:rPr lang="en-US" smtClean="0"/>
              <a:pPr/>
              <a:t>‹#›</a:t>
            </a:fld>
            <a:endParaRPr lang="en-US" dirty="0"/>
          </a:p>
        </p:txBody>
      </p:sp>
    </p:spTree>
    <p:extLst>
      <p:ext uri="{BB962C8B-B14F-4D97-AF65-F5344CB8AC3E}">
        <p14:creationId xmlns:p14="http://schemas.microsoft.com/office/powerpoint/2010/main" xmlns="" val="2928019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1</a:t>
            </a:fld>
            <a:endParaRPr lang="en-US" dirty="0"/>
          </a:p>
        </p:txBody>
      </p:sp>
    </p:spTree>
    <p:extLst>
      <p:ext uri="{BB962C8B-B14F-4D97-AF65-F5344CB8AC3E}">
        <p14:creationId xmlns:p14="http://schemas.microsoft.com/office/powerpoint/2010/main" xmlns="" val="94360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685800"/>
            <a:ext cx="40354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374140-1A75-4734-802E-7B32FFB38D01}" type="slidenum">
              <a:rPr lang="en-US" smtClean="0"/>
              <a:pPr/>
              <a:t>10</a:t>
            </a:fld>
            <a:endParaRPr lang="en-US" dirty="0"/>
          </a:p>
        </p:txBody>
      </p:sp>
    </p:spTree>
    <p:extLst>
      <p:ext uri="{BB962C8B-B14F-4D97-AF65-F5344CB8AC3E}">
        <p14:creationId xmlns:p14="http://schemas.microsoft.com/office/powerpoint/2010/main" xmlns="" val="3851196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11</a:t>
            </a:fld>
            <a:endParaRPr lang="en-US" dirty="0"/>
          </a:p>
        </p:txBody>
      </p:sp>
    </p:spTree>
    <p:extLst>
      <p:ext uri="{BB962C8B-B14F-4D97-AF65-F5344CB8AC3E}">
        <p14:creationId xmlns:p14="http://schemas.microsoft.com/office/powerpoint/2010/main" xmlns="" val="2619748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12</a:t>
            </a:fld>
            <a:endParaRPr lang="en-US" dirty="0"/>
          </a:p>
        </p:txBody>
      </p:sp>
    </p:spTree>
    <p:extLst>
      <p:ext uri="{BB962C8B-B14F-4D97-AF65-F5344CB8AC3E}">
        <p14:creationId xmlns:p14="http://schemas.microsoft.com/office/powerpoint/2010/main" xmlns="" val="3501215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13</a:t>
            </a:fld>
            <a:endParaRPr lang="en-US" dirty="0"/>
          </a:p>
        </p:txBody>
      </p:sp>
    </p:spTree>
    <p:extLst>
      <p:ext uri="{BB962C8B-B14F-4D97-AF65-F5344CB8AC3E}">
        <p14:creationId xmlns:p14="http://schemas.microsoft.com/office/powerpoint/2010/main" xmlns="" val="3848679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15</a:t>
            </a:fld>
            <a:endParaRPr lang="en-US" dirty="0"/>
          </a:p>
        </p:txBody>
      </p:sp>
    </p:spTree>
    <p:extLst>
      <p:ext uri="{BB962C8B-B14F-4D97-AF65-F5344CB8AC3E}">
        <p14:creationId xmlns:p14="http://schemas.microsoft.com/office/powerpoint/2010/main" xmlns="" val="1386076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17</a:t>
            </a:fld>
            <a:endParaRPr lang="en-US" dirty="0"/>
          </a:p>
        </p:txBody>
      </p:sp>
    </p:spTree>
    <p:extLst>
      <p:ext uri="{BB962C8B-B14F-4D97-AF65-F5344CB8AC3E}">
        <p14:creationId xmlns:p14="http://schemas.microsoft.com/office/powerpoint/2010/main" xmlns="" val="1266596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20</a:t>
            </a:fld>
            <a:endParaRPr lang="en-US" dirty="0"/>
          </a:p>
        </p:txBody>
      </p:sp>
    </p:spTree>
    <p:extLst>
      <p:ext uri="{BB962C8B-B14F-4D97-AF65-F5344CB8AC3E}">
        <p14:creationId xmlns:p14="http://schemas.microsoft.com/office/powerpoint/2010/main" xmlns="" val="879993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21</a:t>
            </a:fld>
            <a:endParaRPr lang="en-US" dirty="0"/>
          </a:p>
        </p:txBody>
      </p:sp>
    </p:spTree>
    <p:extLst>
      <p:ext uri="{BB962C8B-B14F-4D97-AF65-F5344CB8AC3E}">
        <p14:creationId xmlns:p14="http://schemas.microsoft.com/office/powerpoint/2010/main" xmlns="" val="709953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22</a:t>
            </a:fld>
            <a:endParaRPr lang="en-US" dirty="0"/>
          </a:p>
        </p:txBody>
      </p:sp>
    </p:spTree>
    <p:extLst>
      <p:ext uri="{BB962C8B-B14F-4D97-AF65-F5344CB8AC3E}">
        <p14:creationId xmlns:p14="http://schemas.microsoft.com/office/powerpoint/2010/main" xmlns="" val="3876045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24</a:t>
            </a:fld>
            <a:endParaRPr lang="en-US" dirty="0"/>
          </a:p>
        </p:txBody>
      </p:sp>
    </p:spTree>
    <p:extLst>
      <p:ext uri="{BB962C8B-B14F-4D97-AF65-F5344CB8AC3E}">
        <p14:creationId xmlns:p14="http://schemas.microsoft.com/office/powerpoint/2010/main" xmlns="" val="144452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685800"/>
            <a:ext cx="40354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374140-1A75-4734-802E-7B32FFB38D01}" type="slidenum">
              <a:rPr lang="en-US" smtClean="0"/>
              <a:pPr/>
              <a:t>2</a:t>
            </a:fld>
            <a:endParaRPr lang="en-US" dirty="0"/>
          </a:p>
        </p:txBody>
      </p:sp>
    </p:spTree>
    <p:extLst>
      <p:ext uri="{BB962C8B-B14F-4D97-AF65-F5344CB8AC3E}">
        <p14:creationId xmlns:p14="http://schemas.microsoft.com/office/powerpoint/2010/main" xmlns="" val="3851196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25</a:t>
            </a:fld>
            <a:endParaRPr lang="en-US" dirty="0"/>
          </a:p>
        </p:txBody>
      </p:sp>
    </p:spTree>
    <p:extLst>
      <p:ext uri="{BB962C8B-B14F-4D97-AF65-F5344CB8AC3E}">
        <p14:creationId xmlns:p14="http://schemas.microsoft.com/office/powerpoint/2010/main" xmlns="" val="1147441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27</a:t>
            </a:fld>
            <a:endParaRPr lang="en-US" dirty="0"/>
          </a:p>
        </p:txBody>
      </p:sp>
    </p:spTree>
    <p:extLst>
      <p:ext uri="{BB962C8B-B14F-4D97-AF65-F5344CB8AC3E}">
        <p14:creationId xmlns:p14="http://schemas.microsoft.com/office/powerpoint/2010/main" xmlns="" val="366897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29</a:t>
            </a:fld>
            <a:endParaRPr lang="en-US" dirty="0"/>
          </a:p>
        </p:txBody>
      </p:sp>
    </p:spTree>
    <p:extLst>
      <p:ext uri="{BB962C8B-B14F-4D97-AF65-F5344CB8AC3E}">
        <p14:creationId xmlns:p14="http://schemas.microsoft.com/office/powerpoint/2010/main" xmlns="" val="2018732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31</a:t>
            </a:fld>
            <a:endParaRPr lang="en-US" dirty="0"/>
          </a:p>
        </p:txBody>
      </p:sp>
    </p:spTree>
    <p:extLst>
      <p:ext uri="{BB962C8B-B14F-4D97-AF65-F5344CB8AC3E}">
        <p14:creationId xmlns:p14="http://schemas.microsoft.com/office/powerpoint/2010/main" xmlns="" val="1722351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32</a:t>
            </a:fld>
            <a:endParaRPr lang="en-US" dirty="0"/>
          </a:p>
        </p:txBody>
      </p:sp>
    </p:spTree>
    <p:extLst>
      <p:ext uri="{BB962C8B-B14F-4D97-AF65-F5344CB8AC3E}">
        <p14:creationId xmlns:p14="http://schemas.microsoft.com/office/powerpoint/2010/main" xmlns="" val="3073407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34</a:t>
            </a:fld>
            <a:endParaRPr lang="en-US" dirty="0"/>
          </a:p>
        </p:txBody>
      </p:sp>
    </p:spTree>
    <p:extLst>
      <p:ext uri="{BB962C8B-B14F-4D97-AF65-F5344CB8AC3E}">
        <p14:creationId xmlns:p14="http://schemas.microsoft.com/office/powerpoint/2010/main" xmlns="" val="2358369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35</a:t>
            </a:fld>
            <a:endParaRPr lang="en-US" dirty="0"/>
          </a:p>
        </p:txBody>
      </p:sp>
    </p:spTree>
    <p:extLst>
      <p:ext uri="{BB962C8B-B14F-4D97-AF65-F5344CB8AC3E}">
        <p14:creationId xmlns:p14="http://schemas.microsoft.com/office/powerpoint/2010/main" xmlns="" val="1790879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37</a:t>
            </a:fld>
            <a:endParaRPr lang="en-US" dirty="0"/>
          </a:p>
        </p:txBody>
      </p:sp>
    </p:spTree>
    <p:extLst>
      <p:ext uri="{BB962C8B-B14F-4D97-AF65-F5344CB8AC3E}">
        <p14:creationId xmlns:p14="http://schemas.microsoft.com/office/powerpoint/2010/main" xmlns="" val="4215302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38</a:t>
            </a:fld>
            <a:endParaRPr lang="en-US" dirty="0"/>
          </a:p>
        </p:txBody>
      </p:sp>
    </p:spTree>
    <p:extLst>
      <p:ext uri="{BB962C8B-B14F-4D97-AF65-F5344CB8AC3E}">
        <p14:creationId xmlns:p14="http://schemas.microsoft.com/office/powerpoint/2010/main" xmlns="" val="4259009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39</a:t>
            </a:fld>
            <a:endParaRPr lang="en-US" dirty="0"/>
          </a:p>
        </p:txBody>
      </p:sp>
    </p:spTree>
    <p:extLst>
      <p:ext uri="{BB962C8B-B14F-4D97-AF65-F5344CB8AC3E}">
        <p14:creationId xmlns:p14="http://schemas.microsoft.com/office/powerpoint/2010/main" xmlns="" val="1212577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3</a:t>
            </a:fld>
            <a:endParaRPr lang="en-US" dirty="0"/>
          </a:p>
        </p:txBody>
      </p:sp>
    </p:spTree>
    <p:extLst>
      <p:ext uri="{BB962C8B-B14F-4D97-AF65-F5344CB8AC3E}">
        <p14:creationId xmlns:p14="http://schemas.microsoft.com/office/powerpoint/2010/main" xmlns="" val="169362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40</a:t>
            </a:fld>
            <a:endParaRPr lang="en-US" dirty="0"/>
          </a:p>
        </p:txBody>
      </p:sp>
    </p:spTree>
    <p:extLst>
      <p:ext uri="{BB962C8B-B14F-4D97-AF65-F5344CB8AC3E}">
        <p14:creationId xmlns:p14="http://schemas.microsoft.com/office/powerpoint/2010/main" xmlns="" val="3817259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41</a:t>
            </a:fld>
            <a:endParaRPr lang="en-US" dirty="0"/>
          </a:p>
        </p:txBody>
      </p:sp>
    </p:spTree>
    <p:extLst>
      <p:ext uri="{BB962C8B-B14F-4D97-AF65-F5344CB8AC3E}">
        <p14:creationId xmlns:p14="http://schemas.microsoft.com/office/powerpoint/2010/main" xmlns="" val="1368433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42</a:t>
            </a:fld>
            <a:endParaRPr lang="en-US" dirty="0"/>
          </a:p>
        </p:txBody>
      </p:sp>
    </p:spTree>
    <p:extLst>
      <p:ext uri="{BB962C8B-B14F-4D97-AF65-F5344CB8AC3E}">
        <p14:creationId xmlns:p14="http://schemas.microsoft.com/office/powerpoint/2010/main" xmlns="" val="2278649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4</a:t>
            </a:fld>
            <a:endParaRPr lang="en-US" dirty="0"/>
          </a:p>
        </p:txBody>
      </p:sp>
    </p:spTree>
    <p:extLst>
      <p:ext uri="{BB962C8B-B14F-4D97-AF65-F5344CB8AC3E}">
        <p14:creationId xmlns:p14="http://schemas.microsoft.com/office/powerpoint/2010/main" xmlns="" val="2642786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5</a:t>
            </a:fld>
            <a:endParaRPr lang="en-US" dirty="0"/>
          </a:p>
        </p:txBody>
      </p:sp>
    </p:spTree>
    <p:extLst>
      <p:ext uri="{BB962C8B-B14F-4D97-AF65-F5344CB8AC3E}">
        <p14:creationId xmlns:p14="http://schemas.microsoft.com/office/powerpoint/2010/main" xmlns="" val="440161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6</a:t>
            </a:fld>
            <a:endParaRPr lang="en-US" dirty="0"/>
          </a:p>
        </p:txBody>
      </p:sp>
    </p:spTree>
    <p:extLst>
      <p:ext uri="{BB962C8B-B14F-4D97-AF65-F5344CB8AC3E}">
        <p14:creationId xmlns:p14="http://schemas.microsoft.com/office/powerpoint/2010/main" xmlns="" val="546811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7</a:t>
            </a:fld>
            <a:endParaRPr lang="en-US" dirty="0"/>
          </a:p>
        </p:txBody>
      </p:sp>
    </p:spTree>
    <p:extLst>
      <p:ext uri="{BB962C8B-B14F-4D97-AF65-F5344CB8AC3E}">
        <p14:creationId xmlns:p14="http://schemas.microsoft.com/office/powerpoint/2010/main" xmlns="" val="273945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8</a:t>
            </a:fld>
            <a:endParaRPr lang="en-US" dirty="0"/>
          </a:p>
        </p:txBody>
      </p:sp>
    </p:spTree>
    <p:extLst>
      <p:ext uri="{BB962C8B-B14F-4D97-AF65-F5344CB8AC3E}">
        <p14:creationId xmlns:p14="http://schemas.microsoft.com/office/powerpoint/2010/main" xmlns="" val="3188367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4374140-1A75-4734-802E-7B32FFB38D01}" type="slidenum">
              <a:rPr lang="en-US" smtClean="0"/>
              <a:pPr/>
              <a:t>9</a:t>
            </a:fld>
            <a:endParaRPr lang="en-US" dirty="0"/>
          </a:p>
        </p:txBody>
      </p:sp>
    </p:spTree>
    <p:extLst>
      <p:ext uri="{BB962C8B-B14F-4D97-AF65-F5344CB8AC3E}">
        <p14:creationId xmlns:p14="http://schemas.microsoft.com/office/powerpoint/2010/main" xmlns="" val="285689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4484"/>
            <a:ext cx="7772400" cy="1666028"/>
          </a:xfrm>
        </p:spPr>
        <p:txBody>
          <a:bodyPr/>
          <a:lstStyle/>
          <a:p>
            <a:r>
              <a:rPr lang="en-US" dirty="0"/>
              <a:t>Click to edit Master title style</a:t>
            </a:r>
          </a:p>
        </p:txBody>
      </p:sp>
      <p:sp>
        <p:nvSpPr>
          <p:cNvPr id="3" name="Subtitle 2"/>
          <p:cNvSpPr>
            <a:spLocks noGrp="1"/>
          </p:cNvSpPr>
          <p:nvPr>
            <p:ph type="subTitle" idx="1"/>
          </p:nvPr>
        </p:nvSpPr>
        <p:spPr>
          <a:xfrm>
            <a:off x="1371600" y="4404360"/>
            <a:ext cx="6400800" cy="19862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AC8D8A2-A05D-4DB6-845E-F83C7791AD2F}" type="datetime1">
              <a:rPr lang="en-US" smtClean="0"/>
              <a:pPr/>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7D0BA3-F7C9-4B33-80CC-75508996238D}" type="slidenum">
              <a:rPr lang="en-US" smtClean="0"/>
              <a:pPr/>
              <a:t>‹#›</a:t>
            </a:fld>
            <a:endParaRPr lang="en-US" dirty="0"/>
          </a:p>
        </p:txBody>
      </p:sp>
    </p:spTree>
    <p:extLst>
      <p:ext uri="{BB962C8B-B14F-4D97-AF65-F5344CB8AC3E}">
        <p14:creationId xmlns:p14="http://schemas.microsoft.com/office/powerpoint/2010/main" xmlns="" val="352739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12B7A-A216-4FEA-A1A2-581011114885}" type="datetime1">
              <a:rPr lang="en-US" smtClean="0"/>
              <a:pPr/>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7D0BA3-F7C9-4B33-80CC-75508996238D}" type="slidenum">
              <a:rPr lang="en-US" smtClean="0"/>
              <a:pPr/>
              <a:t>‹#›</a:t>
            </a:fld>
            <a:endParaRPr lang="en-US" dirty="0"/>
          </a:p>
        </p:txBody>
      </p:sp>
    </p:spTree>
    <p:extLst>
      <p:ext uri="{BB962C8B-B14F-4D97-AF65-F5344CB8AC3E}">
        <p14:creationId xmlns:p14="http://schemas.microsoft.com/office/powerpoint/2010/main" xmlns="" val="371981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994487"/>
            <a:ext cx="7772400" cy="154368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3294276"/>
            <a:ext cx="7772400"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012817-E5E4-4A15-BFB7-3D3AC718785B}" type="datetime1">
              <a:rPr lang="en-US" smtClean="0"/>
              <a:pPr/>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7D0BA3-F7C9-4B33-80CC-75508996238D}" type="slidenum">
              <a:rPr lang="en-US" smtClean="0"/>
              <a:pPr/>
              <a:t>‹#›</a:t>
            </a:fld>
            <a:endParaRPr lang="en-US" dirty="0"/>
          </a:p>
        </p:txBody>
      </p:sp>
    </p:spTree>
    <p:extLst>
      <p:ext uri="{BB962C8B-B14F-4D97-AF65-F5344CB8AC3E}">
        <p14:creationId xmlns:p14="http://schemas.microsoft.com/office/powerpoint/2010/main" xmlns="" val="255212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13562"/>
            <a:ext cx="4038600" cy="512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13562"/>
            <a:ext cx="4038600" cy="512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45632-1ED0-4753-9155-DA4FABB3A7BF}" type="datetime1">
              <a:rPr lang="en-US" smtClean="0"/>
              <a:pPr/>
              <a:t>4/4/2016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7D0BA3-F7C9-4B33-80CC-75508996238D}" type="slidenum">
              <a:rPr lang="en-US" smtClean="0"/>
              <a:pPr/>
              <a:t>‹#›</a:t>
            </a:fld>
            <a:endParaRPr lang="en-US" dirty="0"/>
          </a:p>
        </p:txBody>
      </p:sp>
    </p:spTree>
    <p:extLst>
      <p:ext uri="{BB962C8B-B14F-4D97-AF65-F5344CB8AC3E}">
        <p14:creationId xmlns:p14="http://schemas.microsoft.com/office/powerpoint/2010/main" xmlns="" val="266604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39795"/>
            <a:ext cx="4040188" cy="725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64859"/>
            <a:ext cx="4040188"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739795"/>
            <a:ext cx="4041775" cy="725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464859"/>
            <a:ext cx="4041775"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F69BFC-D0E3-4AE4-A421-D8C30B7A9018}" type="datetime1">
              <a:rPr lang="en-US" smtClean="0"/>
              <a:pPr/>
              <a:t>4/4/2016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7D0BA3-F7C9-4B33-80CC-75508996238D}" type="slidenum">
              <a:rPr lang="en-US" smtClean="0"/>
              <a:pPr/>
              <a:t>‹#›</a:t>
            </a:fld>
            <a:endParaRPr lang="en-US" dirty="0"/>
          </a:p>
        </p:txBody>
      </p:sp>
    </p:spTree>
    <p:extLst>
      <p:ext uri="{BB962C8B-B14F-4D97-AF65-F5344CB8AC3E}">
        <p14:creationId xmlns:p14="http://schemas.microsoft.com/office/powerpoint/2010/main" xmlns="" val="27670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22877C1-CE40-4FDB-AE71-89AD7863A427}" type="datetime1">
              <a:rPr lang="en-US" smtClean="0"/>
              <a:pPr/>
              <a:t>4/4/2016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7D0BA3-F7C9-4B33-80CC-75508996238D}" type="slidenum">
              <a:rPr lang="en-US" smtClean="0"/>
              <a:pPr/>
              <a:t>‹#›</a:t>
            </a:fld>
            <a:endParaRPr lang="en-US" dirty="0"/>
          </a:p>
        </p:txBody>
      </p:sp>
    </p:spTree>
    <p:extLst>
      <p:ext uri="{BB962C8B-B14F-4D97-AF65-F5344CB8AC3E}">
        <p14:creationId xmlns:p14="http://schemas.microsoft.com/office/powerpoint/2010/main" xmlns="" val="1539480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1256"/>
            <a:ext cx="8229600" cy="984144"/>
          </a:xfrm>
          <a:prstGeom prst="rect">
            <a:avLst/>
          </a:prstGeom>
        </p:spPr>
        <p:txBody>
          <a:bodyPr/>
          <a:lstStyle>
            <a:lvl1pPr>
              <a:defRPr sz="3200" b="1">
                <a:latin typeface="Arial" pitchFamily="34" charset="0"/>
                <a:cs typeface="Arial" pitchFamily="34" charset="0"/>
              </a:defRPr>
            </a:lvl1pPr>
          </a:lstStyle>
          <a:p>
            <a:r>
              <a:rPr lang="en-US" dirty="0"/>
              <a:t>Click to edit Master title style</a:t>
            </a:r>
          </a:p>
        </p:txBody>
      </p:sp>
      <p:sp>
        <p:nvSpPr>
          <p:cNvPr id="3" name="Date Placeholder 2"/>
          <p:cNvSpPr>
            <a:spLocks noGrp="1"/>
          </p:cNvSpPr>
          <p:nvPr>
            <p:ph type="dt" sz="half" idx="10"/>
          </p:nvPr>
        </p:nvSpPr>
        <p:spPr>
          <a:xfrm>
            <a:off x="457200" y="7203865"/>
            <a:ext cx="2133600" cy="413808"/>
          </a:xfrm>
          <a:prstGeom prst="rect">
            <a:avLst/>
          </a:prstGeom>
        </p:spPr>
        <p:txBody>
          <a:bodyPr/>
          <a:lstStyle/>
          <a:p>
            <a:fld id="{6BDCC2F3-37E9-4D26-B4A2-8AC506DC3B8F}" type="datetime1">
              <a:rPr lang="en-US" smtClean="0"/>
              <a:pPr/>
              <a:t>4/4/2016</a:t>
            </a:fld>
            <a:endParaRPr lang="en-US" dirty="0"/>
          </a:p>
        </p:txBody>
      </p:sp>
      <p:sp>
        <p:nvSpPr>
          <p:cNvPr id="4" name="Footer Placeholder 3"/>
          <p:cNvSpPr>
            <a:spLocks noGrp="1"/>
          </p:cNvSpPr>
          <p:nvPr>
            <p:ph type="ftr" sz="quarter" idx="11"/>
          </p:nvPr>
        </p:nvSpPr>
        <p:spPr>
          <a:xfrm>
            <a:off x="3124200" y="7203865"/>
            <a:ext cx="2895600" cy="413808"/>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7203865"/>
            <a:ext cx="2133600" cy="413808"/>
          </a:xfrm>
          <a:prstGeom prst="rect">
            <a:avLst/>
          </a:prstGeom>
        </p:spPr>
        <p:txBody>
          <a:bodyPr/>
          <a:lstStyle/>
          <a:p>
            <a:fld id="{7B7D0BA3-F7C9-4B33-80CC-75508996238D}" type="slidenum">
              <a:rPr lang="en-US" smtClean="0"/>
              <a:pPr/>
              <a:t>‹#›</a:t>
            </a:fld>
            <a:endParaRPr lang="en-US" dirty="0"/>
          </a:p>
        </p:txBody>
      </p:sp>
    </p:spTree>
    <p:extLst>
      <p:ext uri="{BB962C8B-B14F-4D97-AF65-F5344CB8AC3E}">
        <p14:creationId xmlns:p14="http://schemas.microsoft.com/office/powerpoint/2010/main" xmlns="" val="206305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1256"/>
            <a:ext cx="8229600" cy="9841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813562"/>
            <a:ext cx="8229600" cy="51294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7203865"/>
            <a:ext cx="2133600" cy="413808"/>
          </a:xfrm>
          <a:prstGeom prst="rect">
            <a:avLst/>
          </a:prstGeom>
        </p:spPr>
        <p:txBody>
          <a:bodyPr vert="horz" lIns="91440" tIns="45720" rIns="91440" bIns="45720" rtlCol="0" anchor="ctr"/>
          <a:lstStyle>
            <a:lvl1pPr algn="l">
              <a:defRPr sz="1200">
                <a:solidFill>
                  <a:schemeClr val="tx1">
                    <a:tint val="75000"/>
                  </a:schemeClr>
                </a:solidFill>
              </a:defRPr>
            </a:lvl1pPr>
          </a:lstStyle>
          <a:p>
            <a:fld id="{184D8274-EB6B-402A-8EA5-953B5B0A274A}" type="datetime1">
              <a:rPr lang="en-US" smtClean="0"/>
              <a:pPr/>
              <a:t>4/4/2016</a:t>
            </a:fld>
            <a:endParaRPr lang="en-US" dirty="0"/>
          </a:p>
        </p:txBody>
      </p:sp>
      <p:sp>
        <p:nvSpPr>
          <p:cNvPr id="5" name="Footer Placeholder 4"/>
          <p:cNvSpPr>
            <a:spLocks noGrp="1"/>
          </p:cNvSpPr>
          <p:nvPr>
            <p:ph type="ftr" sz="quarter" idx="3"/>
          </p:nvPr>
        </p:nvSpPr>
        <p:spPr>
          <a:xfrm>
            <a:off x="3124200" y="7203865"/>
            <a:ext cx="289560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7203865"/>
            <a:ext cx="213360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7B7D0BA3-F7C9-4B33-80CC-75508996238D}" type="slidenum">
              <a:rPr lang="en-US" smtClean="0"/>
              <a:pPr/>
              <a:t>‹#›</a:t>
            </a:fld>
            <a:endParaRPr lang="en-US" dirty="0"/>
          </a:p>
        </p:txBody>
      </p:sp>
      <p:cxnSp>
        <p:nvCxnSpPr>
          <p:cNvPr id="8" name="Straight Connector 7"/>
          <p:cNvCxnSpPr/>
          <p:nvPr userDrawn="1"/>
        </p:nvCxnSpPr>
        <p:spPr>
          <a:xfrm flipH="1">
            <a:off x="457200" y="12954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48709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01" r:id="rId7"/>
  </p:sldLayoutIdLst>
  <p:hf hdr="0" ftr="0" dt="0"/>
  <p:txStyles>
    <p:titleStyle>
      <a:lvl1pPr algn="ctr"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hyperlink" Target="https://ar.wikipedia.org/wiki/%D8%A7%D9%84%D8%B9%D8%B5%D8%B1_%D8%A7%D9%84%D8%A8%D8%B1%D9%88%D9%86%D8%B2%D9%8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7D0BA3-F7C9-4B33-80CC-75508996238D}" type="slidenum">
              <a:rPr lang="en-US" smtClean="0"/>
              <a:pPr/>
              <a:t>1</a:t>
            </a:fld>
            <a:endParaRPr lang="en-US" dirty="0"/>
          </a:p>
        </p:txBody>
      </p:sp>
      <p:sp>
        <p:nvSpPr>
          <p:cNvPr id="4" name="Title 1"/>
          <p:cNvSpPr>
            <a:spLocks noGrp="1"/>
          </p:cNvSpPr>
          <p:nvPr>
            <p:ph type="title"/>
          </p:nvPr>
        </p:nvSpPr>
        <p:spPr>
          <a:xfrm>
            <a:off x="2029195" y="912838"/>
            <a:ext cx="6477000" cy="868362"/>
          </a:xfrm>
        </p:spPr>
        <p:txBody>
          <a:bodyPr>
            <a:normAutofit fontScale="90000"/>
          </a:bodyPr>
          <a:lstStyle/>
          <a:p>
            <a:r>
              <a:rPr lang="ar-SA" dirty="0"/>
              <a:t>الوحدة الأولى: حضارة فلسطين القديمة </a:t>
            </a:r>
            <a:br>
              <a:rPr lang="ar-SA" dirty="0"/>
            </a:br>
            <a:endParaRPr lang="en-US" dirty="0"/>
          </a:p>
        </p:txBody>
      </p:sp>
      <p:sp>
        <p:nvSpPr>
          <p:cNvPr id="5" name="Title 1"/>
          <p:cNvSpPr txBox="1">
            <a:spLocks/>
          </p:cNvSpPr>
          <p:nvPr/>
        </p:nvSpPr>
        <p:spPr>
          <a:xfrm>
            <a:off x="3773774" y="1537741"/>
            <a:ext cx="4648200" cy="4572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3200" b="1" kern="1200">
                <a:solidFill>
                  <a:schemeClr val="tx1"/>
                </a:solidFill>
                <a:latin typeface="Arial" pitchFamily="34" charset="0"/>
                <a:ea typeface="+mj-ea"/>
                <a:cs typeface="Arial" pitchFamily="34" charset="0"/>
              </a:defRPr>
            </a:lvl1pPr>
          </a:lstStyle>
          <a:p>
            <a:pPr algn="r" fontAlgn="base"/>
            <a:r>
              <a:rPr lang="ar-SA" b="0" dirty="0" smtClean="0"/>
              <a:t>أن يكون الطالب قادرا على أن :</a:t>
            </a:r>
            <a:endParaRPr lang="ar-SA" dirty="0"/>
          </a:p>
        </p:txBody>
      </p:sp>
      <p:sp>
        <p:nvSpPr>
          <p:cNvPr id="6" name="Rectangle 5"/>
          <p:cNvSpPr/>
          <p:nvPr/>
        </p:nvSpPr>
        <p:spPr>
          <a:xfrm>
            <a:off x="533400" y="2046156"/>
            <a:ext cx="7924800" cy="1754326"/>
          </a:xfrm>
          <a:prstGeom prst="rect">
            <a:avLst/>
          </a:prstGeom>
        </p:spPr>
        <p:txBody>
          <a:bodyPr wrap="square">
            <a:spAutoFit/>
          </a:bodyPr>
          <a:lstStyle/>
          <a:p>
            <a:pPr marL="285750" indent="-285750" algn="just" rtl="1" fontAlgn="base">
              <a:buFont typeface="Arial" pitchFamily="34" charset="0"/>
              <a:buChar char="•"/>
            </a:pPr>
            <a:r>
              <a:rPr lang="ar-SA" b="1" dirty="0"/>
              <a:t>تدرك كيف ساعد موقع فلسطين على </a:t>
            </a:r>
            <a:r>
              <a:rPr lang="ar-SA" b="1" dirty="0" err="1"/>
              <a:t>حضارتها .</a:t>
            </a:r>
            <a:endParaRPr lang="ar-SA" b="1" dirty="0"/>
          </a:p>
          <a:p>
            <a:pPr marL="285750" indent="-285750" algn="just" rtl="1" fontAlgn="base">
              <a:buFont typeface="Arial" pitchFamily="34" charset="0"/>
              <a:buChar char="•"/>
            </a:pPr>
            <a:r>
              <a:rPr lang="ar-SA" b="1" dirty="0"/>
              <a:t>تذكر أهم ما قدمه الكنعانيون سكان فلسطين الاقدمون للحضارة </a:t>
            </a:r>
            <a:r>
              <a:rPr lang="ar-SA" b="1" dirty="0" err="1"/>
              <a:t>البشرية .</a:t>
            </a:r>
            <a:endParaRPr lang="ar-SA" b="1" dirty="0"/>
          </a:p>
          <a:p>
            <a:pPr marL="285750" indent="-285750" algn="just" rtl="1" fontAlgn="base">
              <a:buFont typeface="Arial" pitchFamily="34" charset="0"/>
              <a:buChar char="•"/>
            </a:pPr>
            <a:r>
              <a:rPr lang="ar-SA" b="1" dirty="0"/>
              <a:t>تذكر اهم المدن والمواقع الاثرية في </a:t>
            </a:r>
            <a:r>
              <a:rPr lang="ar-SA" b="1" dirty="0" err="1"/>
              <a:t>فلسطين .</a:t>
            </a:r>
            <a:endParaRPr lang="ar-SA" b="1" dirty="0"/>
          </a:p>
          <a:p>
            <a:pPr marL="285750" indent="-285750" algn="just" rtl="1" fontAlgn="base">
              <a:buFont typeface="Arial" pitchFamily="34" charset="0"/>
              <a:buChar char="•"/>
            </a:pPr>
            <a:r>
              <a:rPr lang="ar-SA" b="1" dirty="0"/>
              <a:t>تحدد اهم المستجدات من الاستكشاف من الاستكشافات الاثرية في </a:t>
            </a:r>
            <a:r>
              <a:rPr lang="ar-SA" b="1" dirty="0" err="1"/>
              <a:t>فلسطين .</a:t>
            </a:r>
            <a:endParaRPr lang="ar-SA" b="1" dirty="0"/>
          </a:p>
          <a:p>
            <a:pPr marL="285750" indent="-285750" algn="just" rtl="1" fontAlgn="base">
              <a:buFont typeface="Arial" pitchFamily="34" charset="0"/>
              <a:buChar char="•"/>
            </a:pPr>
            <a:r>
              <a:rPr lang="ar-SA" b="1" dirty="0"/>
              <a:t>تعرّف تاريخ فلسطين القديم وتردّ على الادعاءات التوراتية المغرضة بأن فلسطين كانت خالية من السكان منذ فجر </a:t>
            </a:r>
            <a:r>
              <a:rPr lang="ar-SA" b="1" dirty="0" err="1"/>
              <a:t>التاريخ </a:t>
            </a:r>
            <a:r>
              <a:rPr lang="ar-SA" b="1" dirty="0"/>
              <a:t>، وأنّها كانت أرضاً بلا شعب أعطيت لشعب بلا أرض </a:t>
            </a:r>
            <a:r>
              <a:rPr lang="ar-SA" b="1" dirty="0" err="1"/>
              <a:t>هم </a:t>
            </a:r>
            <a:r>
              <a:rPr lang="ar-SA" b="1" dirty="0"/>
              <a:t>( </a:t>
            </a:r>
            <a:r>
              <a:rPr lang="ar-SA" b="1" dirty="0" err="1"/>
              <a:t>اليهود ) .</a:t>
            </a:r>
            <a:r>
              <a:rPr lang="ar-SA" b="1" dirty="0"/>
              <a:t> </a:t>
            </a:r>
          </a:p>
        </p:txBody>
      </p:sp>
    </p:spTree>
    <p:extLst>
      <p:ext uri="{BB962C8B-B14F-4D97-AF65-F5344CB8AC3E}">
        <p14:creationId xmlns:p14="http://schemas.microsoft.com/office/powerpoint/2010/main" xmlns="" val="416409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11256"/>
            <a:ext cx="8229600" cy="984144"/>
          </a:xfrm>
        </p:spPr>
        <p:txBody>
          <a:bodyPr/>
          <a:lstStyle/>
          <a:p>
            <a:pPr rtl="1" fontAlgn="base"/>
            <a:r>
              <a:rPr lang="ar-SA" dirty="0"/>
              <a:t>الدرس </a:t>
            </a:r>
            <a:r>
              <a:rPr lang="ar-JO" dirty="0"/>
              <a:t>ال</a:t>
            </a:r>
            <a:r>
              <a:rPr lang="ar-SA" dirty="0" err="1"/>
              <a:t>ثاني </a:t>
            </a:r>
            <a:r>
              <a:rPr lang="ar-SA" dirty="0"/>
              <a:t>: العصور الحجرية </a:t>
            </a:r>
            <a:r>
              <a:rPr lang="ar-SA" dirty="0" err="1"/>
              <a:t>القديمة :</a:t>
            </a:r>
            <a:endParaRPr lang="ar-SA" dirty="0"/>
          </a:p>
        </p:txBody>
      </p:sp>
      <p:sp>
        <p:nvSpPr>
          <p:cNvPr id="8" name="TextBox 7"/>
          <p:cNvSpPr txBox="1"/>
          <p:nvPr/>
        </p:nvSpPr>
        <p:spPr>
          <a:xfrm>
            <a:off x="914400" y="1899922"/>
            <a:ext cx="7315200" cy="5158463"/>
          </a:xfrm>
          <a:prstGeom prst="rect">
            <a:avLst/>
          </a:prstGeom>
          <a:noFill/>
        </p:spPr>
        <p:txBody>
          <a:bodyPr wrap="square" rtlCol="0" anchor="t">
            <a:spAutoFit/>
          </a:bodyPr>
          <a:lstStyle/>
          <a:p>
            <a:pPr algn="r" rtl="1"/>
            <a:r>
              <a:rPr lang="ar-SA" sz="2600" b="1" dirty="0" smtClean="0"/>
              <a:t>أن يكون الطالب قادرا على:</a:t>
            </a:r>
            <a:endParaRPr lang="ar-SA" sz="2600" b="1" dirty="0"/>
          </a:p>
          <a:p>
            <a:pPr algn="r" rtl="1"/>
            <a:endParaRPr lang="ar-SA" b="1" dirty="0"/>
          </a:p>
          <a:p>
            <a:pPr algn="r" rtl="1"/>
            <a:endParaRPr lang="ar-SA" b="1" dirty="0"/>
          </a:p>
          <a:p>
            <a:pPr marL="800100" lvl="1" indent="-342900" algn="r" rtl="1">
              <a:lnSpc>
                <a:spcPct val="150000"/>
              </a:lnSpc>
              <a:buFont typeface="+mj-lt"/>
              <a:buAutoNum type="arabicPeriod"/>
            </a:pPr>
            <a:r>
              <a:rPr lang="ar-SA" b="1" dirty="0" smtClean="0"/>
              <a:t>معرفة </a:t>
            </a:r>
            <a:r>
              <a:rPr lang="ar-SA" b="1" dirty="0"/>
              <a:t>المراحل الأولى من حياة </a:t>
            </a:r>
            <a:r>
              <a:rPr lang="ar-SA" b="1" dirty="0" smtClean="0"/>
              <a:t>الإنسان </a:t>
            </a:r>
            <a:r>
              <a:rPr lang="ar-SA" b="1" dirty="0"/>
              <a:t>الفلسطيني قبل اختراع الكتابة  .</a:t>
            </a:r>
          </a:p>
          <a:p>
            <a:pPr marL="800100" lvl="1" indent="-342900" algn="r" rtl="1">
              <a:lnSpc>
                <a:spcPct val="150000"/>
              </a:lnSpc>
              <a:buFont typeface="+mj-lt"/>
              <a:buAutoNum type="arabicPeriod"/>
            </a:pPr>
            <a:r>
              <a:rPr lang="ar-SA" b="1" dirty="0" smtClean="0"/>
              <a:t>استيعاب </a:t>
            </a:r>
            <a:r>
              <a:rPr lang="ar-SA" b="1" dirty="0"/>
              <a:t>مرحلة الانتقال من جمع الطعام </a:t>
            </a:r>
            <a:r>
              <a:rPr lang="ar-SA" b="1" dirty="0" smtClean="0"/>
              <a:t>إلى </a:t>
            </a:r>
            <a:r>
              <a:rPr lang="ar-SA" b="1" dirty="0"/>
              <a:t>انتاجه .</a:t>
            </a:r>
          </a:p>
          <a:p>
            <a:pPr marL="800100" lvl="1" indent="-342900" algn="r" rtl="1">
              <a:lnSpc>
                <a:spcPct val="150000"/>
              </a:lnSpc>
              <a:buFont typeface="+mj-lt"/>
              <a:buAutoNum type="arabicPeriod"/>
            </a:pPr>
            <a:r>
              <a:rPr lang="ar-SA" b="1" dirty="0" smtClean="0"/>
              <a:t>فهم الأسباب </a:t>
            </a:r>
            <a:r>
              <a:rPr lang="ar-SA" b="1" dirty="0"/>
              <a:t>والدوافع التي دفعت الانسان الى جمع بذور النباتات وإجراء تجارب على زراعة البذور وتدجين الحيوانات .</a:t>
            </a:r>
          </a:p>
          <a:p>
            <a:pPr marL="800100" lvl="1" indent="-342900" algn="r" rtl="1">
              <a:lnSpc>
                <a:spcPct val="150000"/>
              </a:lnSpc>
              <a:buFont typeface="+mj-lt"/>
              <a:buAutoNum type="arabicPeriod"/>
            </a:pPr>
            <a:r>
              <a:rPr lang="ar-SA" b="1" dirty="0" smtClean="0"/>
              <a:t> معرفة </a:t>
            </a:r>
            <a:r>
              <a:rPr lang="ar-SA" b="1" dirty="0"/>
              <a:t>سكان فلسطين في الآلف الرابع  ق.م وما بعده .</a:t>
            </a:r>
          </a:p>
          <a:p>
            <a:pPr marL="800100" lvl="1" indent="-342900" algn="r" rtl="1">
              <a:lnSpc>
                <a:spcPct val="150000"/>
              </a:lnSpc>
              <a:buFont typeface="+mj-lt"/>
              <a:buAutoNum type="arabicPeriod"/>
            </a:pPr>
            <a:r>
              <a:rPr lang="ar-SA" b="1" dirty="0" smtClean="0"/>
              <a:t>معرفة </a:t>
            </a:r>
            <a:r>
              <a:rPr lang="ar-SA" b="1" dirty="0"/>
              <a:t>الأماكن التي نشأت بها </a:t>
            </a:r>
            <a:r>
              <a:rPr lang="ar-SA" b="1" dirty="0">
                <a:latin typeface="Calibri"/>
              </a:rPr>
              <a:t>القرى الزراعية </a:t>
            </a:r>
            <a:r>
              <a:rPr lang="ar-SA" b="1" dirty="0"/>
              <a:t>الحرفية  .</a:t>
            </a:r>
          </a:p>
          <a:p>
            <a:pPr marL="800100" lvl="1" indent="-342900" algn="r" rtl="1">
              <a:lnSpc>
                <a:spcPct val="150000"/>
              </a:lnSpc>
            </a:pPr>
            <a:endParaRPr lang="ar-SA" b="1" dirty="0"/>
          </a:p>
          <a:p>
            <a:pPr marL="800100" lvl="1" indent="-342900" algn="r" rtl="1">
              <a:lnSpc>
                <a:spcPct val="150000"/>
              </a:lnSpc>
              <a:buFont typeface="+mj-lt"/>
              <a:buAutoNum type="arabicPeriod"/>
            </a:pPr>
            <a:endParaRPr lang="ar-SA" b="1" dirty="0"/>
          </a:p>
          <a:p>
            <a:pPr marL="800100" lvl="1" indent="-342900" algn="r" rtl="1">
              <a:lnSpc>
                <a:spcPct val="150000"/>
              </a:lnSpc>
              <a:buFont typeface="+mj-lt"/>
              <a:buAutoNum type="arabicPeriod"/>
            </a:pPr>
            <a:endParaRPr lang="en-US" dirty="0"/>
          </a:p>
          <a:p>
            <a:pPr marL="800100" lvl="1" indent="-342900" algn="r" rtl="1">
              <a:lnSpc>
                <a:spcPct val="150000"/>
              </a:lnSpc>
            </a:pPr>
            <a:endParaRPr lang="en-US" b="1" dirty="0"/>
          </a:p>
        </p:txBody>
      </p:sp>
      <p:sp>
        <p:nvSpPr>
          <p:cNvPr id="2" name="Slide Number Placeholder 1"/>
          <p:cNvSpPr>
            <a:spLocks noGrp="1"/>
          </p:cNvSpPr>
          <p:nvPr>
            <p:ph type="sldNum" sz="quarter" idx="12"/>
          </p:nvPr>
        </p:nvSpPr>
        <p:spPr/>
        <p:txBody>
          <a:bodyPr/>
          <a:lstStyle/>
          <a:p>
            <a:fld id="{7B7D0BA3-F7C9-4B33-80CC-75508996238D}" type="slidenum">
              <a:rPr lang="en-US" smtClean="0"/>
              <a:pPr/>
              <a:t>10</a:t>
            </a:fld>
            <a:endParaRPr lang="en-US" dirty="0"/>
          </a:p>
        </p:txBody>
      </p:sp>
    </p:spTree>
    <p:extLst>
      <p:ext uri="{BB962C8B-B14F-4D97-AF65-F5344CB8AC3E}">
        <p14:creationId xmlns:p14="http://schemas.microsoft.com/office/powerpoint/2010/main" xmlns="" val="46758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err="1"/>
              <a:t>1.</a:t>
            </a:r>
            <a:r>
              <a:rPr lang="ar-SA" dirty="0"/>
              <a:t> مرحلة الصيد والجمع </a:t>
            </a:r>
            <a:r>
              <a:rPr lang="ar-SA" dirty="0" err="1"/>
              <a:t>والتنقل </a:t>
            </a:r>
            <a:br>
              <a:rPr lang="ar-SA" dirty="0" err="1"/>
            </a:br>
            <a:r>
              <a:rPr lang="ar-SA" dirty="0"/>
              <a:t>( 1.5 </a:t>
            </a:r>
            <a:r>
              <a:rPr lang="ar-SA" dirty="0" err="1"/>
              <a:t>مليون </a:t>
            </a:r>
            <a:r>
              <a:rPr lang="ar-SA" dirty="0"/>
              <a:t>– 19 ألف </a:t>
            </a:r>
            <a:r>
              <a:rPr lang="ar-SA" dirty="0" err="1"/>
              <a:t>ق.م )</a:t>
            </a:r>
            <a:endParaRPr lang="en-US" dirty="0"/>
          </a:p>
        </p:txBody>
      </p:sp>
      <p:sp>
        <p:nvSpPr>
          <p:cNvPr id="3" name="Content Placeholder 2"/>
          <p:cNvSpPr>
            <a:spLocks noGrp="1"/>
          </p:cNvSpPr>
          <p:nvPr>
            <p:ph idx="1"/>
          </p:nvPr>
        </p:nvSpPr>
        <p:spPr>
          <a:xfrm>
            <a:off x="228600" y="1813562"/>
            <a:ext cx="8686800" cy="5129425"/>
          </a:xfrm>
        </p:spPr>
        <p:txBody>
          <a:bodyPr>
            <a:normAutofit fontScale="92500"/>
          </a:bodyPr>
          <a:lstStyle/>
          <a:p>
            <a:pPr algn="r" rtl="1"/>
            <a:r>
              <a:rPr lang="ar-SA" dirty="0"/>
              <a:t>بدأت العصور الحجرية منذ أن بدأ الانسان الاول يصنع أدواته من الحجارة وتنتهي بمعرفة الانسان للكتابة في الالف الرابع قبل الميلاد في بلاد الرافدين </a:t>
            </a:r>
            <a:r>
              <a:rPr lang="ar-SA" dirty="0" err="1"/>
              <a:t>ومصر </a:t>
            </a:r>
            <a:r>
              <a:rPr lang="ar-SA" dirty="0"/>
              <a:t>، وأهم ما يميز هذه الفترة أن </a:t>
            </a:r>
            <a:r>
              <a:rPr lang="ar-SA" dirty="0" smtClean="0"/>
              <a:t>الإنسان </a:t>
            </a:r>
            <a:r>
              <a:rPr lang="ar-SA" dirty="0"/>
              <a:t>كان جامعاً لقوته الضروري وكان قد لجأ الى الكهوف ليحتمي فيها خوفاً من البرد أو الحيوانات </a:t>
            </a:r>
            <a:r>
              <a:rPr lang="ar-SA" dirty="0" err="1"/>
              <a:t>الضارية .</a:t>
            </a:r>
            <a:r>
              <a:rPr lang="ar-SA" dirty="0"/>
              <a:t> </a:t>
            </a:r>
            <a:r>
              <a:rPr lang="ar-SA" dirty="0" smtClean="0"/>
              <a:t>ومن أشهرها </a:t>
            </a:r>
            <a:r>
              <a:rPr lang="ar-SA" dirty="0"/>
              <a:t>كهف </a:t>
            </a:r>
            <a:r>
              <a:rPr lang="ar-SA" dirty="0" err="1"/>
              <a:t>الطابون</a:t>
            </a:r>
            <a:r>
              <a:rPr lang="ar-SA" dirty="0"/>
              <a:t> قرب حيفا وكهف </a:t>
            </a:r>
            <a:r>
              <a:rPr lang="ar-SA" dirty="0" smtClean="0"/>
              <a:t>أم </a:t>
            </a:r>
            <a:r>
              <a:rPr lang="ar-SA" dirty="0"/>
              <a:t>قطفة بالقرب من بيت لحم وقد تم اكتشاف اقدم </a:t>
            </a:r>
            <a:r>
              <a:rPr lang="ar-SA" dirty="0" smtClean="0"/>
              <a:t>الأدوات </a:t>
            </a:r>
            <a:r>
              <a:rPr lang="ar-SA" dirty="0" err="1"/>
              <a:t>الصوانية</a:t>
            </a:r>
            <a:r>
              <a:rPr lang="ar-SA" dirty="0"/>
              <a:t> في موقع </a:t>
            </a:r>
            <a:r>
              <a:rPr lang="ar-SA" dirty="0" err="1"/>
              <a:t>العبيدية</a:t>
            </a:r>
            <a:r>
              <a:rPr lang="ar-SA" dirty="0"/>
              <a:t> قرب جسر بنات </a:t>
            </a:r>
            <a:r>
              <a:rPr lang="ar-SA" dirty="0" smtClean="0"/>
              <a:t>يعقوب.</a:t>
            </a:r>
            <a:endParaRPr lang="ar-SA" dirty="0"/>
          </a:p>
          <a:p>
            <a:pPr algn="r" rtl="1"/>
            <a:endParaRPr lang="en-US" dirty="0"/>
          </a:p>
        </p:txBody>
      </p:sp>
      <p:sp>
        <p:nvSpPr>
          <p:cNvPr id="4" name="Slide Number Placeholder 3"/>
          <p:cNvSpPr>
            <a:spLocks noGrp="1"/>
          </p:cNvSpPr>
          <p:nvPr>
            <p:ph type="sldNum" sz="quarter" idx="12"/>
          </p:nvPr>
        </p:nvSpPr>
        <p:spPr/>
        <p:txBody>
          <a:bodyPr/>
          <a:lstStyle/>
          <a:p>
            <a:fld id="{7B7D0BA3-F7C9-4B33-80CC-75508996238D}"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مغارة الطابون في جبال الكرمل  </a:t>
            </a:r>
            <a:endParaRPr lang="ar-SA" dirty="0"/>
          </a:p>
        </p:txBody>
      </p:sp>
      <p:sp>
        <p:nvSpPr>
          <p:cNvPr id="4" name="عنصر نائب لرقم الشريحة 3"/>
          <p:cNvSpPr>
            <a:spLocks noGrp="1"/>
          </p:cNvSpPr>
          <p:nvPr>
            <p:ph type="sldNum" sz="quarter" idx="12"/>
          </p:nvPr>
        </p:nvSpPr>
        <p:spPr/>
        <p:txBody>
          <a:bodyPr/>
          <a:lstStyle/>
          <a:p>
            <a:fld id="{7B7D0BA3-F7C9-4B33-80CC-75508996238D}" type="slidenum">
              <a:rPr lang="en-US" smtClean="0"/>
              <a:pPr/>
              <a:t>12</a:t>
            </a:fld>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543130" y="1887801"/>
            <a:ext cx="6057740" cy="5337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894035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212744"/>
          </a:xfrm>
        </p:spPr>
        <p:txBody>
          <a:bodyPr>
            <a:normAutofit fontScale="90000"/>
          </a:bodyPr>
          <a:lstStyle/>
          <a:p>
            <a:r>
              <a:rPr lang="ar-SA" dirty="0"/>
              <a:t>2.المرحلة </a:t>
            </a:r>
            <a:r>
              <a:rPr lang="ar-SA" dirty="0" smtClean="0"/>
              <a:t>الانتقالية</a:t>
            </a:r>
            <a:br>
              <a:rPr lang="ar-SA" dirty="0" smtClean="0"/>
            </a:br>
            <a:r>
              <a:rPr lang="ar-SA" dirty="0" smtClean="0"/>
              <a:t>العصر الحجري الوسيط</a:t>
            </a:r>
            <a:r>
              <a:rPr lang="ar-SA" dirty="0"/>
              <a:t/>
            </a:r>
            <a:br>
              <a:rPr lang="ar-SA" dirty="0"/>
            </a:br>
            <a:r>
              <a:rPr lang="ar-SA" dirty="0"/>
              <a:t>( 19 </a:t>
            </a:r>
            <a:r>
              <a:rPr lang="ar-SA" dirty="0" err="1"/>
              <a:t>ألف </a:t>
            </a:r>
            <a:r>
              <a:rPr lang="ar-SA" dirty="0"/>
              <a:t>– 8 ألاف </a:t>
            </a:r>
            <a:r>
              <a:rPr lang="ar-SA" dirty="0" err="1"/>
              <a:t>ق.م )</a:t>
            </a:r>
            <a:endParaRPr lang="en-US" dirty="0"/>
          </a:p>
        </p:txBody>
      </p:sp>
      <p:sp>
        <p:nvSpPr>
          <p:cNvPr id="3" name="Content Placeholder 2"/>
          <p:cNvSpPr>
            <a:spLocks noGrp="1"/>
          </p:cNvSpPr>
          <p:nvPr>
            <p:ph idx="1"/>
          </p:nvPr>
        </p:nvSpPr>
        <p:spPr>
          <a:xfrm>
            <a:off x="152400" y="1813562"/>
            <a:ext cx="8763000" cy="5129425"/>
          </a:xfrm>
        </p:spPr>
        <p:txBody>
          <a:bodyPr>
            <a:normAutofit lnSpcReduction="10000"/>
          </a:bodyPr>
          <a:lstStyle/>
          <a:p>
            <a:pPr algn="r" rtl="1"/>
            <a:r>
              <a:rPr lang="ar-SA" dirty="0"/>
              <a:t>أي مرحلة الانتقال من الجمع الى </a:t>
            </a:r>
            <a:r>
              <a:rPr lang="ar-SA" dirty="0" err="1" smtClean="0"/>
              <a:t>الإنتاج </a:t>
            </a:r>
            <a:r>
              <a:rPr lang="ar-SA" dirty="0"/>
              <a:t>، وقد تميزت بتغير الاحوال المناخية لتصبح قريبة من </a:t>
            </a:r>
            <a:r>
              <a:rPr lang="ar-SA" dirty="0" smtClean="0"/>
              <a:t>الأحوال </a:t>
            </a:r>
            <a:r>
              <a:rPr lang="ar-SA" dirty="0"/>
              <a:t>الجوية السائدة حالياً في منطقة بلاد الشام ، لكن رافق هذا التغير المناخي نقص في الموارد الحيوانية ، لذلك لجأ الانسان لجمع بذور الاعشاب البرية كالقمح والشعير وغيرها ، كذلك ظهرت أدوات الطحن والمدقات وشفرات المناجل والأدوات الصوانية كما ظهرت في تلك الفترة ثقافات كان </a:t>
            </a:r>
            <a:r>
              <a:rPr lang="ar-SA" dirty="0" smtClean="0"/>
              <a:t>أشهرها </a:t>
            </a:r>
            <a:r>
              <a:rPr lang="ar-SA" dirty="0"/>
              <a:t>ثقافة </a:t>
            </a:r>
            <a:r>
              <a:rPr lang="ar-SA" dirty="0" smtClean="0"/>
              <a:t>الكبارا </a:t>
            </a:r>
            <a:r>
              <a:rPr lang="ar-SA" dirty="0"/>
              <a:t>و الثقافة النطوفية . </a:t>
            </a:r>
          </a:p>
          <a:p>
            <a:pPr algn="r" rtl="1"/>
            <a:endParaRPr lang="en-US" dirty="0"/>
          </a:p>
        </p:txBody>
      </p:sp>
      <p:sp>
        <p:nvSpPr>
          <p:cNvPr id="4" name="Slide Number Placeholder 3"/>
          <p:cNvSpPr>
            <a:spLocks noGrp="1"/>
          </p:cNvSpPr>
          <p:nvPr>
            <p:ph type="sldNum" sz="quarter" idx="12"/>
          </p:nvPr>
        </p:nvSpPr>
        <p:spPr/>
        <p:txBody>
          <a:bodyPr/>
          <a:lstStyle/>
          <a:p>
            <a:fld id="{7B7D0BA3-F7C9-4B33-80CC-75508996238D}"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مغارة شقبة (الحضارة النطوفية ) </a:t>
            </a:r>
            <a:endParaRPr lang="ar-SA"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81100" y="2438400"/>
            <a:ext cx="6781800" cy="4286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p:cNvSpPr>
            <a:spLocks noGrp="1"/>
          </p:cNvSpPr>
          <p:nvPr>
            <p:ph type="sldNum" sz="quarter" idx="12"/>
          </p:nvPr>
        </p:nvSpPr>
        <p:spPr/>
        <p:txBody>
          <a:bodyPr/>
          <a:lstStyle/>
          <a:p>
            <a:fld id="{7B7D0BA3-F7C9-4B33-80CC-75508996238D}" type="slidenum">
              <a:rPr lang="en-US" smtClean="0"/>
              <a:pPr/>
              <a:t>14</a:t>
            </a:fld>
            <a:endParaRPr lang="en-US" dirty="0"/>
          </a:p>
        </p:txBody>
      </p:sp>
    </p:spTree>
    <p:extLst>
      <p:ext uri="{BB962C8B-B14F-4D97-AF65-F5344CB8AC3E}">
        <p14:creationId xmlns:p14="http://schemas.microsoft.com/office/powerpoint/2010/main" xmlns="" val="3407977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العصر الحجري الحديث </a:t>
            </a:r>
            <a:br>
              <a:rPr lang="ar-SA" dirty="0" smtClean="0"/>
            </a:br>
            <a:r>
              <a:rPr lang="ar-SA" dirty="0" smtClean="0"/>
              <a:t>مرحلة </a:t>
            </a:r>
            <a:r>
              <a:rPr lang="ar-SA" dirty="0"/>
              <a:t>القرى الزراعية وبداية الاستقرار ومرحلة </a:t>
            </a:r>
            <a:r>
              <a:rPr lang="ar-SA" dirty="0" err="1"/>
              <a:t>الانتاج :</a:t>
            </a:r>
            <a:endParaRPr lang="en-US" dirty="0"/>
          </a:p>
        </p:txBody>
      </p:sp>
      <p:sp>
        <p:nvSpPr>
          <p:cNvPr id="3" name="Content Placeholder 2"/>
          <p:cNvSpPr>
            <a:spLocks noGrp="1"/>
          </p:cNvSpPr>
          <p:nvPr>
            <p:ph idx="1"/>
          </p:nvPr>
        </p:nvSpPr>
        <p:spPr>
          <a:xfrm>
            <a:off x="0" y="1371600"/>
            <a:ext cx="9144000" cy="6400800"/>
          </a:xfrm>
        </p:spPr>
        <p:txBody>
          <a:bodyPr>
            <a:normAutofit fontScale="70000" lnSpcReduction="20000"/>
          </a:bodyPr>
          <a:lstStyle/>
          <a:p>
            <a:pPr algn="r" rtl="1">
              <a:buNone/>
            </a:pPr>
            <a:r>
              <a:rPr lang="ar-SA" b="1" dirty="0" smtClean="0"/>
              <a:t>: </a:t>
            </a:r>
            <a:r>
              <a:rPr lang="ar-SA" b="1" dirty="0"/>
              <a:t>يشكل هذا العصر مراحل مختلفة ويمكن تقسيم هذا العصر </a:t>
            </a:r>
            <a:r>
              <a:rPr lang="ar-SA" b="1" dirty="0" smtClean="0"/>
              <a:t>إلى </a:t>
            </a:r>
            <a:r>
              <a:rPr lang="ar-SA" b="1" dirty="0" err="1"/>
              <a:t>الآتي :</a:t>
            </a:r>
            <a:r>
              <a:rPr lang="ar-SA" b="1" dirty="0"/>
              <a:t> </a:t>
            </a:r>
          </a:p>
          <a:p>
            <a:pPr algn="r" rtl="1">
              <a:buNone/>
            </a:pPr>
            <a:r>
              <a:rPr lang="ar-SA" b="1" dirty="0" err="1"/>
              <a:t>1.</a:t>
            </a:r>
            <a:r>
              <a:rPr lang="ar-SA" b="1" dirty="0"/>
              <a:t>     الفترة </a:t>
            </a:r>
            <a:r>
              <a:rPr lang="ar-SA" b="1" dirty="0" err="1"/>
              <a:t>الأولى </a:t>
            </a:r>
            <a:r>
              <a:rPr lang="ar-SA" b="1" dirty="0"/>
              <a:t>( </a:t>
            </a:r>
            <a:r>
              <a:rPr lang="ar-SA" b="1" dirty="0" err="1"/>
              <a:t>8000 </a:t>
            </a:r>
            <a:r>
              <a:rPr lang="ar-SA" b="1" dirty="0"/>
              <a:t>– 7000 </a:t>
            </a:r>
            <a:r>
              <a:rPr lang="ar-SA" b="1" dirty="0" err="1"/>
              <a:t>ق.م ) :</a:t>
            </a:r>
            <a:endParaRPr lang="ar-SA" b="1" dirty="0"/>
          </a:p>
          <a:p>
            <a:pPr algn="r" rtl="1">
              <a:buNone/>
            </a:pPr>
            <a:r>
              <a:rPr lang="ar-SA" b="1" dirty="0"/>
              <a:t>جاءت فيه البيوت مستديرة الشكل مبنية من </a:t>
            </a:r>
            <a:r>
              <a:rPr lang="ar-SA" b="1" dirty="0" smtClean="0"/>
              <a:t>اللبن </a:t>
            </a:r>
            <a:r>
              <a:rPr lang="ar-SA" b="1" dirty="0"/>
              <a:t>على </a:t>
            </a:r>
            <a:r>
              <a:rPr lang="ar-SA" b="1" dirty="0" smtClean="0"/>
              <a:t>أساسات حجرية، </a:t>
            </a:r>
            <a:r>
              <a:rPr lang="ar-SA" b="1" dirty="0"/>
              <a:t>كما ظهرت في هذه المرحلة بوادر لتدجين الحيوانات وزراعة بذور </a:t>
            </a:r>
            <a:r>
              <a:rPr lang="ar-SA" b="1" dirty="0" err="1"/>
              <a:t>النباتات .</a:t>
            </a:r>
            <a:endParaRPr lang="ar-SA" b="1" dirty="0"/>
          </a:p>
          <a:p>
            <a:pPr algn="r" rtl="1"/>
            <a:r>
              <a:rPr lang="ar-SA" b="1" dirty="0" err="1"/>
              <a:t>الفترة </a:t>
            </a:r>
            <a:r>
              <a:rPr lang="ar-SA" b="1" dirty="0"/>
              <a:t>( حوالي </a:t>
            </a:r>
            <a:r>
              <a:rPr lang="ar-SA" b="1" dirty="0" err="1"/>
              <a:t>7000 </a:t>
            </a:r>
            <a:r>
              <a:rPr lang="ar-SA" b="1" dirty="0"/>
              <a:t>– 6000 </a:t>
            </a:r>
            <a:r>
              <a:rPr lang="ar-SA" b="1" dirty="0" err="1"/>
              <a:t>ق.م ) :</a:t>
            </a:r>
            <a:endParaRPr lang="ar-SA" b="1" dirty="0"/>
          </a:p>
          <a:p>
            <a:pPr algn="r" rtl="1">
              <a:buNone/>
            </a:pPr>
            <a:r>
              <a:rPr lang="ar-SA" b="1" dirty="0"/>
              <a:t>أصبحت البيوت تبنى بشكل منظم وتوصل الانسان لتدجين الحيوانات وتميزت الادوات </a:t>
            </a:r>
            <a:r>
              <a:rPr lang="ar-SA" b="1" dirty="0" err="1"/>
              <a:t>الصوانية</a:t>
            </a:r>
            <a:r>
              <a:rPr lang="ar-SA" b="1" dirty="0"/>
              <a:t> بالشفرات الدقيقة والطويلة ورؤوس السهام </a:t>
            </a:r>
            <a:r>
              <a:rPr lang="ar-SA" b="1" dirty="0" err="1"/>
              <a:t>الناتئة .</a:t>
            </a:r>
            <a:r>
              <a:rPr lang="ar-SA" b="1" dirty="0"/>
              <a:t> </a:t>
            </a:r>
          </a:p>
          <a:p>
            <a:pPr algn="r" rtl="1"/>
            <a:r>
              <a:rPr lang="ar-SA" b="1" dirty="0" err="1"/>
              <a:t>الفترة </a:t>
            </a:r>
            <a:r>
              <a:rPr lang="ar-SA" b="1" dirty="0"/>
              <a:t>( حوالي </a:t>
            </a:r>
            <a:r>
              <a:rPr lang="ar-SA" b="1" dirty="0" err="1"/>
              <a:t>6000 </a:t>
            </a:r>
            <a:r>
              <a:rPr lang="ar-SA" b="1" dirty="0"/>
              <a:t>– 4000 </a:t>
            </a:r>
            <a:r>
              <a:rPr lang="ar-SA" b="1" dirty="0" err="1"/>
              <a:t>ق.م ) :</a:t>
            </a:r>
            <a:endParaRPr lang="ar-SA" b="1" dirty="0"/>
          </a:p>
          <a:p>
            <a:pPr algn="r" rtl="1">
              <a:buNone/>
            </a:pPr>
            <a:r>
              <a:rPr lang="ar-SA" b="1" dirty="0"/>
              <a:t>تميزت هذه الفترة بظهور أنواع متعددة من </a:t>
            </a:r>
            <a:r>
              <a:rPr lang="ar-SA" b="1" dirty="0" smtClean="0"/>
              <a:t>الأواني </a:t>
            </a:r>
            <a:r>
              <a:rPr lang="ar-SA" b="1" dirty="0"/>
              <a:t>الفخارية إضافة إلى الادوات </a:t>
            </a:r>
            <a:r>
              <a:rPr lang="ar-SA" b="1" dirty="0" err="1"/>
              <a:t>الصوانية</a:t>
            </a:r>
            <a:r>
              <a:rPr lang="ar-SA" b="1" dirty="0"/>
              <a:t> وأعتمد الانسان الفلسطيني على الزراعة وتربية الحيوانات وصيد </a:t>
            </a:r>
            <a:r>
              <a:rPr lang="ar-SA" b="1" dirty="0" smtClean="0"/>
              <a:t>الاسماك، </a:t>
            </a:r>
            <a:r>
              <a:rPr lang="ar-SA" b="1" dirty="0"/>
              <a:t>وأخذ الانسان يبني منازل لنفسه منتظمة </a:t>
            </a:r>
            <a:r>
              <a:rPr lang="ar-SA" b="1" dirty="0" smtClean="0"/>
              <a:t>الشكل.</a:t>
            </a:r>
          </a:p>
          <a:p>
            <a:pPr algn="r" rtl="1">
              <a:buNone/>
            </a:pPr>
            <a:r>
              <a:rPr lang="ar-SA" b="1" dirty="0" smtClean="0"/>
              <a:t>   ويمكن العثور على بقايا العصر الحجري الحديث في تل الفارعة قرب نابلس وأريحا، وتل العجول قرب </a:t>
            </a:r>
            <a:r>
              <a:rPr lang="ar-SA" b="1" dirty="0" err="1" smtClean="0"/>
              <a:t>غزة  </a:t>
            </a:r>
            <a:r>
              <a:rPr lang="ar-SA" b="1" dirty="0" err="1"/>
              <a:t>.</a:t>
            </a:r>
            <a:endParaRPr lang="ar-SA" b="1" dirty="0"/>
          </a:p>
          <a:p>
            <a:pPr algn="r" rtl="1"/>
            <a:endParaRPr lang="en-US" dirty="0"/>
          </a:p>
        </p:txBody>
      </p:sp>
      <p:sp>
        <p:nvSpPr>
          <p:cNvPr id="4" name="Slide Number Placeholder 3"/>
          <p:cNvSpPr>
            <a:spLocks noGrp="1"/>
          </p:cNvSpPr>
          <p:nvPr>
            <p:ph type="sldNum" sz="quarter" idx="12"/>
          </p:nvPr>
        </p:nvSpPr>
        <p:spPr/>
        <p:txBody>
          <a:bodyPr/>
          <a:lstStyle/>
          <a:p>
            <a:fld id="{7B7D0BA3-F7C9-4B33-80CC-75508996238D}"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t>
            </a:r>
            <a:r>
              <a:rPr lang="ar-SA" dirty="0" smtClean="0"/>
              <a:t>تل </a:t>
            </a:r>
            <a:r>
              <a:rPr lang="ar-SA" dirty="0" err="1" smtClean="0"/>
              <a:t>السلطان </a:t>
            </a:r>
            <a:r>
              <a:rPr lang="ar-SA" dirty="0" smtClean="0"/>
              <a:t>” أريحا</a:t>
            </a:r>
            <a:endParaRPr lang="ar-SA" dirty="0"/>
          </a:p>
        </p:txBody>
      </p:sp>
      <p:sp>
        <p:nvSpPr>
          <p:cNvPr id="4" name="عنصر نائب لرقم الشريحة 3"/>
          <p:cNvSpPr>
            <a:spLocks noGrp="1"/>
          </p:cNvSpPr>
          <p:nvPr>
            <p:ph type="sldNum" sz="quarter" idx="12"/>
          </p:nvPr>
        </p:nvSpPr>
        <p:spPr/>
        <p:txBody>
          <a:bodyPr/>
          <a:lstStyle/>
          <a:p>
            <a:fld id="{7B7D0BA3-F7C9-4B33-80CC-75508996238D}" type="slidenum">
              <a:rPr lang="en-US" smtClean="0"/>
              <a:pPr/>
              <a:t>16</a:t>
            </a:fld>
            <a:endParaRPr lang="en-US" dirty="0"/>
          </a:p>
        </p:txBody>
      </p:sp>
      <p:sp>
        <p:nvSpPr>
          <p:cNvPr id="95234" name="AutoShape 2" descr="data:image/jpeg;base64,/9j/4AAQSkZJRgABAQAAAQABAAD/2wCEAAkGBxQSEhQUEhQWFhQVFRgYGBUVFxcXFhUXGBcXFhgdFh0YHSggHRwmHBcXITEhJSkrLi4vGCAzODMsNygtLisBCgoKDg0OGxAQGzQkICQsLCwsLCwsLCwsLCwsLCwsLCwsLCwsLCwsLCwsLCwsLCwsLCwsLCwsLCwsLCwsLCwsLP/AABEIALcBEwMBIgACEQEDEQH/xAAcAAABBQEBAQAAAAAAAAAAAAADAAECBAUGBwj/xAA7EAACAQMCBAQEBAUDBQADAAABAhEAAyESMQQFQVETImFxBjKBkUKhsdEUI8Hh8BVi8QczUnKCFqKy/8QAGQEBAQEBAQEAAAAAAAAAAAAAAAECAwQF/8QAIxEAAwEAAgICAgMBAAAAAAAAAAERAhIhMVEDQRNhIpHwgf/aAAwDAQACEQMRAD8A1op9NEC0+mvpU8QPTT6aJpp9NKAemn01PTT6aUA9NLTRdNLTVoB6afTRNNLTSgHppaaLppaaUAtNPpommn00oBaaWmi6aWmlALTS00XTS01aAWmlpoumlppQC00tNF00tNKAWmlpoumlppQB00tNG002mlALTTaaNppaaUANNLTRtNNppSgdNNpo+mm00oA6ajpo+mm01KAGmlRtNKlBMLT6aIFp9Nc6ID00+miaafTSgGFp9NE00+mrRAemlpommn00ogPTS00TTT6aUQHppaaJpp9NKIC00+miaafTSiAtNLTRdNLTVogLTT6aJppaalAPTS00XTS01aAWmlpoumlppQC00tNF002mlALTS00XTS00oA6aWmi6aWmlEA6abTRtNNpqUsBaabTRdNLTSiAdNMVoxWo6aUQFppUTTSpRCYFPFSAqQFcqahDTT6amBTxVohDTT6anFPFKID00+mpxTxSiENNLTRIp4pRAemn01OKfTSiA9NLTRIp4pRAemlpokU8UogLTS00WKUVaIC00tNFilFKIC00tNFilFKIC00tNFilFOQgLTTaaLFKKnIQFppaaJFKKUsBaabTRYpopRAWmmiikU0UogKKYiixUSKUQHppVOKVKILRTxSa4BEkCdpO9TFcqbhEU81IRTxSkgwp4pRThatEFFPFIA04pRBRTxSmnFKIKKUVKnilEIxSipRT0ohGKUVKKelLCMUoqVKlEIxSipUqUQjFKKlSpRCMUoqVKlEIRSipUqUQhFNFTimpRCEUxFTpqUQhFRIohqJpRCBFMRUzUTSlhCKVSpVaIeeH4hN5ixVremIVWPhH3lc5ncxirlvj1uQRIIkmHOkFgNWQYzH5VmHldy7uNCSAcE5VQNRCgTIxgHNB4S8LDmVS6zBkHlJI1AQV7EbxEivDUjtWdHauus/zNOBsVnf8AKicNfIGnx364BmMRjBxA22xWRwPBm6xCXtDz5dSAGCrMQokk4HbtWo/w61uzcdnuBl/F4YClipkIwyfyydqrcL/wuWuZsAVF7WQTMofEEHZgIx02oZ5ldYga9PYshX1GRI29K55Ua/pt3yWCfL5N+vmaRmBGZk1pcV4lu0g8JVAJ+a6gb5szkRv+L0pX7E+4EvcxeNN06tLidJIIbJAMEH9a3U49w4L60LBT4brpEGRI1AHocj1rO5yUs29aqqoyqPDuXFZpM6dSoSWG5mYxtWJwPEK8J5QwgTFyN8wIYH+596vL0ydHcWuYLqYO2jSSCGWIiO/uKX8UpY/zE0kkWwpJLxIzjvvE1mg8QC102/AtAgnxEaSACMkISD7xJIq5ynkYvqXv8NYtk5QglS66ZmFuEdYyactew4Pc4wFWi6FKwGGSyEzEggGO5PpTi+4zq1Y6RA/X1+1c/wA15Yt24bVwBWV2RDbV2DFD5tQkaYVf93z+lS4Tl9jw9KkLeTyyLl0Bxk/9stByRE6fYRJjb9ir0b54m5spk+mkRvvPtUeE5i5JDY9wPyiJ/wAzWNaABREDC5qbUmlFMaQWYMpJAy2M7bZirHF8lu3HYBrjqF1NBBEmQWXVgyNOBMRTlr2Xr0bbOx1HWFBURAHlIO+Z326io/xZEkusE4B2AAjBjMmsXl3Ln2DNMgAXDKvggA65kyCYq9Y4UFlD27lttBHiJaQKYEgsQwYsQNP4ex3NS6+2Xr0W73N7dsQ7hXmAGkCdiCQMdelWf4olSyIrr0OuJ+69iD1rGf4Za4wZ+IYnMBlXSBjYA+857b5o54Q2SVtOx06fK/ykZJ0wMAyftU5v2VL9Gg/ENPylc7Er+/erVp1OnzAatgcEn2OZ9KyXsShd9Rk/JDMokiSM+kwVIz6AULm3Bq1wMlwXASzeHdP8sYAUqCG9zInFVafsjS9HRGxTtZGyyTO8YH0ma43hFvsrG5dVhqBMYAAIcASyZnGQdtq3eCm9ZR7XiO5ZdduQmkAnKs4GfKpwYz6zS6f2P4+jUVOhH1G9MtnvI6Z71jcy5itpwTdNt4KkEG4jmRLHUYmAduh9qpcTzNiT/Dl0Y5wfEW4cMphmIWRI7Y9qt0vsdP6OqtWhEMP/AKzH0oY4af8AjpWJw/HOFNy62DhVOtRGqAYUzBDAy0xEYqtyghXBusjqoJceYuS05IYAMM9TjFFvXsjWfR0acKSYB/WknCE+n0NZP+uxq0XAlldI+cFwvyyPKd4EEkdeoo97n8AXCWZNOqNaAsCBtq361fya9iZNEcFnJMfT96k3CAjGPrM+9cz/APllrwGu3Cyudem0ragpyFyw6RJBJ3x2EuQ88v3kDBkIZ2+RQdIxAb37QPfcVnnq+Srh4hqsIJHYxUTWVzTnFwMIACB/OxIOFQMyHyghicCO+21VrvxKqorFCfEyijdQMefOZkRHY+1ds/LfJz1mM3DTGsf/AFsHwgFYeIpLM0LpMny5iNhmTOqelaH8YPNCq0ZjxRq9ZCrucYGa1+RDiHpVi3jxxYlBaCk4BkkD1MilT8mScWWhyh9I1MBpxk6QOmJQTnb2FVL3JLQwUtwcxpAPuJqnyb/qRYchbwFsFjBLzAiV1CDnpg79MidrmHxZwiD5/EGAdGk4YAjtIM/evKzryRhcT8P23EW1cdZW2TjaJPShW+Tvw4uIL1zQ5DMjIrLPf5o6D7Vvcs+IeDu3SgOnyzrcwuDEAk+33FZ/OfifhlcoiayrDVqkeXILLnP9+lZ/l7FyZ1zgzpK+KBbySvhqBuDME7iN6r8+KJbWW1MMEhETGAJCjMQBJmrd74q4J5QWjBWFOvGpiBEdNzV741sppFqxbuM4dCwKsylSx2nqYO/QVJvy2VtTozeA5QnEcOgL6SYYOLf8xViNIbqK0eA+F1tDSl+4CwG8LqIiCOoIjcUDgOQcY6KOIe0q9lE3AMbwoBOI3P12rZ4fkttFGiPJ+JgHuepDNsd9opyaCyn9FB+T3L6WW8UEEACQSSrID/MWey9TGa0uK+HhdYPrYQgQkFoKDZVgiAIH7Vq8NbRQAMbY69s9zUeJuRJlcbgnYf0o9GuKA8JyazZggFmmS7NLE9//AG9azOMsfzSWsW2tnroBuTOGJaZx6Ymj8x5ylrQNLOz5VbaySBgnsBWXzHnN1UYmyVP4VD6iScZ0D670VYiRpWn4ZBqAFsjJOgBgYifKOncf0otvjGNsopZlJnX5hcG2zNmMR23rmrI4tgfDsogKyDc8pDZMATPbtXS8MlzQNTCYE9RMDqYnNOU8F4ph+D5gyKqGSJkl2JY7DqOwqz/EszhS6j0I/vv96xudcenDW/EvHedKgQzxGFBOYkSatcJxqESpEN1wZx3+lR19lU8GjdULJLbdo/w1kXHBYEs+JjOM9D6f5vV1rWvcn7T/AFrMvcMyNK5TrgyD0PpVRC2XLjDAAfhAz03M569Kvcut2t2uERupCgHp1n8oNZ1pZ9x/mDQ/41CrMJIXfHYSf03qdGozo9VrTKqG+oj8hVTiGwCLZlW1AByASARmCAd9jjaqvJNTWRduEHUpYKFgifMAWnJiBsM1d8NhkC2d8Swx0znMUpJ9GeDbRgy8N5vMdWgEgsMkS3UYxQ7DW8LoYKSTB1KJO8A1rrxA2KH6GR+efyoSOr7f1/SPzq0kMHiviBbF3SQdxEg6dOBOQR5ZyO01tLd1KCAGX1GcyRkz3pxwpG6o4Bx1Mf8A11jfvU7PHJ+K3GYJlYU9Zg496nL0Xiih/pltlKPaJWS0MxnMbQQYxWB8XcvsiwvhJattqADRpkaerZJ+udsjM9reW24gH7HIrh/jy2QqA9zBGNoInNXkzGsqHGX5CxuJAgHynG/baqVjnLcPPhuysp/AxUkme31/OhXuPiO+T1GxgzG8xVO5bIu6oyV1aTBOT6dJ60WfZwL78YxceGxGoeYdYiRPStvk3NWBG46GJOx80SpOe3v2rA4YMSWcL2gfv/Sn4fidDqEMlSSdQkZncdf3igTPQ+V8La4mLjcQ63UIAEkFO2BvgjMZrX4+y3hsbd22TEAHSrQsiFIEjrA/SuN+DuKZlc230upQuVgl51AABjiAMj8jitjjuYlV87swLEEal3ydgMH3mrV7Oy8U0+Et8ToWeJQGNjoJ+pHWlWVwXD8G6Bm1KTMqZJ3PXT13+tPXPl+yX/U8ivOIiVByzYgkzsMYEHbA+wqfD8zZQB07jcb1X4m+HZjgnp9IA26/5mrnLfh/iL0aUIB6tCj7tFenip2c3n0GTm8gjY7iB19DMD7Vc5SDfYr5p31fPHURp9Yq9wnwLdxrVV9Wf+imu7+G+UCwkBgxPUCFHYCTJP16bVz0spdGs4d7Oa5X8Fve815wq7kbGJnJG3sPyru+QcBZ4ZSLOpmb5rjlizdoLdN/70ZLJaBAgdJx17/5irIsEeg9xXPk2dllIXE8SBh232VQSfrFUm44qwBJ09F0gbZ6GrlnhDmPKPT/AD86a9wGreCPfNIWgrtzWQBIEdCQTPfr/n2scFwaKMKAPQAT/hilw/C6chfqc0fOr23+ooAPGWndSqAKx/F/47gwJHpHtVnhuWKvzQWgZ7kYmiWV0naJGfvNT8cd/wBqFHucvU7T33/eaoXENsiTI/TMUVuc2dWnxJJH4ZjGN/2qNxlu/Jq1d4xA9DWSnH/9UuDZ7Vu+m1vVqPYNpz7eUzWD8Hc2vKycOjWwjvqAu7Fc+IgIBIkGemV3yQep+JOenhdVsW2ueUFiR/KAbEMSDPQRjfevKOJciIJBDY3x9ftXowrmM5Pp0934zi1QgLpLROCMAkgHfbB+1R4fmCtCwAcyTB8qkiewBgn2rw/geaXEuB9RJG2olhHUGTtXqHwZzm1xDN4YAdUXyHESTIUnftj02rlvGsnTOlo7G3wq/MFXbfSJ+lVrVpGUPp3AmTAGD2MnttVx72ABnH1O/wCxqnZJVyBAEnPUj5gPeSR96yCaudiggHbffP4hj6VC/wARB+RYGIEqfuI/arV3iBgj696q3QrZkT37itIjK/i6iNMiNwTqP23NSNzSQynUYI8gafquwoV6zP8AaoqzdZPqN6cRS4OMeRKCO5JmPoKa9dRzP0DDDQd9s0FkCiJaT0mPqcTVJuL0ssuoYgfy20kvv8v4j9O1ZSZqoPf4MYUawQu5JYMBA82rM5Gaxviu0WtQVJKmVIk4AgjfqOoBONq6q1bVmQ5XyMcapPmt9GyPyqPE2ijTBZCPMXUAqfSBJB9SadkaTUPCmturKQfI1yYPQDuOu/aRFFnzGOse5OTAH1/zevTuc/C3DcQCQNDCSSkrO2SNmGPeuAbhUtXCSQ7AmGWQMYMA5rTdPNvLQH+FfTkDOCOvvgbTPaiDl2SS2/ToB1Hf/irN+/iOpztsP8ihE6lO8kZzA2/aojILkt/+F4nxRa8TBA0sFycEkDJ6/lXpdvi7V63qdU0xLC6EGkHqQenr6V5PetKFJzI2MmJM7fXFHHCfxVzx7zE6EAAAEMAScdRE4j8orTSarOuPl1jr6PQX4rgyT/Ltn1CCD7Ypq5ZLwjqPSDP1xSrnyz6L+Z+kcZy7hTgdftXoHIeAKATbtA7lmPm+xGK4LhSGYAuem2MbV2/Jvh+zhiCx/wBx2+w3r1b0oZwdaLcgE5jqKsWlBgfYd+v9KFZgCAMVYtrOw+1ec7EH4pQW0CdGGwYBMELncxnG3Whcz5qLFk3XGNlUGNTdB+WT2FG/hx11CTMCI/Kgc15Na4hUV2cKpkAMM4jMg4qr9hgOSfEb30bbxUnXbSGAGNJGkktJPyg/WtLgOIvKgF4q1wyWK7CTgDbYdN/enXl9saQAwC9FZlXHcKQCPQ1ZdZmRIxgk6QR1x77fpR/oIpcR8QohKlSSOkgdYB6xNQX4mHS3ECcsQAPcqKbiVVXXxNJLyApIjYk6Fj647etZvxHxS2LLOlsDUw6ARInMjIkMIge43qFNWx8QgoDcwW2An5ZiTLbVI8bbcfJqHTaMY9awfhn4gPEKoZVAZnRiGVVkaCoCzJnVn2+tblvw1gBVA1YKjp82ANsj66u280p0F2Wi3DpmAWHRV3/QUJucacW0gkjLEYHsIzv1prsZlEOJkEEYHfYZBzEbd8j4u8lrh3uIisyqSPKFPWCIMxPvsadF7Mn4itXNF1rrzCth9IUqQSFAAiZmOsqK8x4462kAAmDAECY6Cu4sJbucI9/wx8pVoUsS4ESTsomGk9COtcQ6Z6iu+EctFcWfSu8/6Ysg8VCBrlGHcrkGOsDr081c1wPKL935LTsCYkKY++wr0r4M+Fv4YG4//edYjGlBgxjcyO/Sr8s4wmPNOou28DtM4G9BvOVYrJ6YyMb4z2q414hc+sDad4+mP0rmOac2liguC256spyRsEI2z1M+2a4I6Nw1FvTIlZnIJJOwOZPamDoYPl2nHrIz2615nx/PL03PExdEK0EQRBjA3BBaD/tHajfCvxIHumZk6QoMEAhdJYDqxhRE9JJ7a4nP8ncPSjbEYA+hYT9Qfep2lYQdKxO0knffIpuEDFFnfqckfoP0+lHOPlx61DoR5io0ydwDA+0evesezxWiSxO3zD/jbej8QMzOTGOv9zVd7o2UamiYOBIjc1QEHGnxEcMZAMwNRYMUAz0AnJzgZ7joFTUkOckQY2n0muB4/jX4dFe5oLSQEUx5Tuo1TIGc+grOs/Hjq8jzWh5dLGGAGx1QZbOSd6y3DL2l5Og59y8XEe07OsT8p6FdOehEGYNcUnIR4YaywuLb1A6U0sZOok5OrBxtjvVj4o+KFu3Fe2XWF0nUQSxznGNo2jrWJyfnuhm0kyybr+E9wDj/AA0rnXgw9pshxfFQQIxtEfSqlq8XbSrAKBJ6nBXYD6/ejXyhJJ1dPaf1pkAtAAZnJIJAMie/b9KzTiQ4Xli3pPimAYKDfEjvjPWtn5YCg+WBA2wfUZ/SsbhuMLeYdDEkjMYEE5I/vQ+I4xxC6yC5A1DOmJmRPvTS1pkNo8U3VG+x/elWLb4e5G5OTllQk5PrSrPBewczZ4gjP5+u/wDf6V2PLuZMDZV5KIReJGW8+mMHsxj71xXD5Ono2M7T0/OtPl97+XeVnYPpVUUAlmYPOnbAnJ9q9msmq14PVuWc9lyzjw7YwA0d9y0x9KjzX4m8M6rWh1Gx3EGZBg7zFeU2tYfTcmFJ8pbEj2O3tWle4wsfKNAb8MyAfc56Heubwa5uHpHJfjAX7yB2VFCAEEAarjRET9cDsa6m/wAQgVjI8gkgb96+f5gKIJcspETjJ36mQB9zXQ2ud3jqNy65aCGER5W7R0EDG2aPPo0t9dnry8XbBUahJggAkkg+gq4t4TvXi3LudujltbDSoDOpBheyTgH9z1rsuD+KLd/y8PqlI1XLzkSo3JCqcnpWWmjedJnTDlVjxfG0lrgJAZ2do/8AUM2kf/I703xBxapZLeF4rzFtCurU8GMdhnP71z3MOaeG6TcbQGAJUEBlPzTOQQRG1YPPfijxHZknwlkBOqjv6kzv6UVY1pI6Lk3OLYtLcutb8fzDyoAdIP0jfYVvf6rYhXa7aUMQvmxJIJAktGQMD1ryO/xDeKWtnVbt2zdEnAJEf/1t7ip3+dQllANXhuHJxpNwGduoxWuFMZ+R/Z7Bxb22aSQ0hvxMST8p2x0P0B9acJae2FwUdSMNqBUg/Lp3xiRXLcBx5v2yyXGAYyV1ZQkCVJIkBYMaQImfaweLAPmYamIMfMxNsavxHviOkd65nc1uX8m4axbNtAQCCx1SSQIkmdh5RtG2OtEsWLFoyFJYSNTLG6rMnSJMItY4u6WB17sVXSdTFjJZYMSJIO8YAo3CozQRpXSR3OYIMyNx6bkZ6yehDZbnKSVzIjAUk5iN43nH17VSbnzSdIEjoT1gzsNthM1D/TCZJcKdWrCkyIgDMNg6juN6pcz5L5pV10toABEQV1mYgyDqmPLUqEBc15ncufzBB0yAJgHI6DqDqEnee9ctzTntz5L1vUD+HUZUDbSQIx/St3j+M4S23hTcu3FWSEYKAvzQW3B2wPyrnTwE3JLlREkAgCD0z3GZjoaqOXydFS6gugGWlQwk4aYOnUBvGJ9zS5RwhsuGiWQMdKsLbMzCNxlVAOSPpvI0OG0iXUeUEsViC6BfNjv5B7zVDieb2zKhQqMzeeAXKk5GZ361tN/RxvZ0nAcfxbOpv8QbaqJVLYJEbCS2WHqZrv8AhOPR0BV1YxmMGfUTivC244WVV7L+Qs6KGQakAg5z8pmcGqwuNPjElSwHmQt8u/XIAKjrjFR+Ta3D2biHZXLDb9P3qHDhQvlgaV/8oURJzO3rXGfDPxTcJVL5GhiVDuw1AriSex7mun4rgbfEJnSwiVYjr0IIjr96zfZ2y6ujjef88N9NDEBkJjTHmBBnsQcexE1hm8DAIwVkAicz19YBNWuY8I/Di6t1NLk+VpGkgBjIIGZyO47bVQQahqIGpmwAdtMRq9yTHeDV4nm1QnD3jqbUM6SSN16fnk4qjxXGC2xC7tBac/8AjgY2gCiXbT6kWJUk7ADVMyDQ7/LtbkFYjB8w32ljJ/zvWkku2Qv27ylQ0ggkbd4MDrmqPH8UwywgScnAOfzMY69aIvG+cWmZn2COwEaYAET0xFWnsFt4IJMhs4367ZHbpWYsvsQzrzxaW2rAGJaM75M9gJNXPFCKpaMiCxAO+8/XpT3rNoYOkA4OPQ49P7VNlQIqsRMAb/WBPSQKjaAawxKgtgkCRMZpUyXCwDCIORmMU1ZBynC3fDdXgNpMxP8AmaIeGJXWJgtGdx1yaFwN1UeWEgA47npM9KZ+Idzljk7SYHsOle0pd4ewYlW1QRK51Z7dKvXHUKTB2gSBOroaocMjKplgimJJPmI9OtK7xS6hpHy9e8HcelYfYNWLQIbUcEYK5EAAYE7R1nrUXvG6SS5K+Xztg6iII9iOnpjaqfi5ABDFugHyz3PU/ei2eHDOVkErJYkjSNIJPvsakAA8NrMLvBPQy2faBEd62eTcw4m2AbSqFMr5SGOejAkjoegrO/hQyuyudNtsyBOgmMDuJE+9St8OY1ovmmZdvKd5MNmT64FGx4Nbm3GMSGgKSMgYXHSNsRH0EYrOtXAT5I1MYKRGoHeT67iNomi8CLl24ttlBU9QDAnP1zNOtkKrXFEBTClTkkSAYM5ONv71kpAFwDaRdZiSU+YLIIVh1IKz9sYqXL+B8RybcqIEB+mIMZ21TG/Sp8k40LxSsZtg4hZJecEfWev9K63g+K4fh1XwrZ1yWLMCX0yQctgjzHb36Go9NFSLPL+A4v8Ahilo3Ed1KnUxKwSJiNRUwW/L3rf4pSnCpaY6GCoWYKWLFNLMAcGTgknOSdxWNY+JyLK7yxYuwGELEtH0kfSqd34jZsMZGTBEkwCF6fNGMbwa58m+jpySL3L1VboWFyouHAM6icNP4p3PWeldhwV22JAVVxqISARJwSq5z3615Nd4+4rArlmJCgbxJMfma1+G+KPA1IVS47RqlsQMjI6yT6z26HijHyv7Ov5vy9bhUAsoPUXHtsrFjvG+/WfpmOX5/wAya3bsopJKkLJyQdIUhj1jzH70ez8Ta1a2ykj8OZO+RPXfB+lc/wDFaNce2Uk6lJ1dwck+m5NF5jJvdXQTjr1lzbuFNLlyoKY1qBliduv2M9M5168T/L/3AfQHHr/zVS9xeqALfkWIbZ2jcsdgp/T8p8dxjXAGYAEY8ghdMCDJJJ23J7V0WYc32bnEJcUxcuqqgHSqSzHaTA3PTJrFv2W4h1tWdKhVIknRrTVIDTkkTGO2aqMLisI2bzLGCcQcneCaq8SxZnY6iySWETAEAntFXKJB+P4O5w10o4BgTpxB1CJz6Rv6UDh+OK61HlBXSAZxLT03q7wq27luNcsIhTGROABAP51icwQK7ACB2zj2nNa4p+SFi3ciApgLjVtOonoTgRI+1ewcP8XWCo84BwDMzO32/vXiQuSB6Tj3q0nFd5o/jT8m8a4nq3xglu/aXxGiGJVh3jA9sVxXAcGtokhjpUfLGSxgb9f132ms/h+d3fImuUJA0sQYAxGdqu3+LEELPqwmIBAIWBv+kVyeWuhvSbqI8bzE2rlslQQpmWXMyDI9cA0UcwF4zAEBVEABYBxOMkevSPpl80SW1BgM/i+U6gDjHoaMiAWj5gJOolY06hJ0rGdlBj2qtLiYvQkUa1zlTpHYY9RMwD+fpVx2A0heoMmCT36dsVmWCGdrikDTIgjAwTqPrLR96jd5hDsTI8kdYY9AI6U4tshJypVtWrDnyjq3b9P7UUWl0CWYxjywDBzGZwP6VR4e25DFTEgyzRBMmQCfTtT3uJNtgGAJ0ifxDGQfStNfSKzTuIwMKiAdi7A7dppVR/gy/mcHUc4YR6RPpFKs9e/9/ZDDotu5pIIEwaiqT1ogs53+sGK9UNCuXSxJJ/v6elNbNEPD5gMD65j8xR25a+APN6KCY/KpCAkiBHzCc5n/AIqx4mlCEBlwEPUHafvP5VqcJ8J8QwUwFB6ll/QGR9q0+G+DeKU61Cm2DOosoLZIML80+4FcmyxmEOI8EvbcDzEhmVpB8oECN8jf1qHKgbl5AXADkjPQBZwDgHoN811Nr4K4m8rsEBXUfN58QZ6L2pL8OXTdYW7Ruqlr5ltuQpjy7DcmPzrHM0k32VbDsouXbcnI0CDEANgbf7M++9Y3DcUUt3AVJtswGrs+GH5A4rbv/DDlgHBWBtOzA5Eds7f4a3Nvh9VQOg0yDKHzPIBMCc50mBuKmGvsvFwpcDai5rVgFXOonyiRKzg+0eldA98usyrAJqUicGM//r+npXM8Bclij5V958oO8fnNbfD2NIDIRgAMvptH5iq17M/Rutw4dU8MKuzNB2xH1yGqjxd9bekjpkDUSSJlRjbdftVPgrzApomGIB9tQAH3I+pquvD3GvkHdDicT1H7zTijNNDheDa6LjggRKp3VSZM9QQIA96scPyxwJGhViVcsFEZJxEk+h7Vn8NzG2gYOx8UyNSGB1hZH09Kt2uZM1vQrTIyPI0jJMbkGc96Rm1C5f4ZPD1KF3lihMBxExMSDuPqKGVACtuHAjqMYP1MCs8X/KRbO486yTIEnHsCftVji75Fi0flK9/92Rjt+/2zDDLqpaOYAMjLQYyJ6etZPOeUwt57LsxAGtGmRqLGdszBH06waDe5v4dwTEQNxg99oq1f+ITN7QFz4WhXWQygsXDdiQxGBV4tdms9+Tl/CdkLIGi1OqTtJ/LYbdqrJfcOSA2sqVzsQy6SCf8A1NdDw/NSt1mtogVw2pDPn1oDoHQkZO3p1rH5he1EMD5AAurcbbe++K65ZqQBxfBkItyAG1lHtjpgMpx0IJ9iKrX7Z6mfrqyZ2jfY7VeHF22VQwJORqAkjMDBIB/pNJrVoyAxyJkqB5oP/ixwMVojRldaIqEkx0/pWpe4G2qzD6uktbP3jP5UReDVYMqZzCedvr0/OtJGTOfhpAj6irfDre0MiqzLuSJJUEhcxsNRA927kV0HJ+AsXI13LgkgYtxE9ycCvReScms8Muq2zlyMgqsfVhE96zto0s08r4ngXUW/4m3oAydUaisR5V36TnEg1G3eVyVGoKW8oZhMMcKY65iQPtXsHE2bV5dN4a8kwygjP1HQxWFxXwhwzaNE8PoO9pVcsD0lmBH071wqfTNP4zzribIYnU4WYJ3MKB5Y9v61U4df+6z6WLIVU4IBIO07HINd5b+AeGk6rl+e8oZPZhAx9Z/WuP5/wl2wTZdQls5ARFAYA4JO5OBuxit/Gl4pnhPJV4G9bUEEwxBkkxg7affG1A466miFAwZB6/Q953p+C5I94xaKE48rOiscdAWzVnmPKlt3BZe4qEIpwQ+omWIYhgobfBzsK1xVtJxfkwtb92+5pVZayVMQDHp+9KtiBOH4JnbSuT9q1LXw1e66B9T+1KlV1poiVNHl3IymWKH0K6h+ddBw9zSIwB2UaRSpVlu+TXgtWLhmZxVn+MI/elSqQtG/iQfeihivpPalSrLRUw/D8U6nUjMp7qSD+Rqvxmq8SHIckbuoJE9miRkDr0FKlWJTVOb/AIIcIwZrS9gQTEHcb/0qaXUdHdQIG6xAKt/cfkKVKk6OWylyziETT/tJ9cyYOf8A2/IVS5rxwKtd3lgi9BgEkbZGPTalSrWUqYRSs8YtpJKhmfqdhM7Dvvmmt8x+UrKacYOMmTj+lKlXSIpocPq8t1cGRJEesY2jy5FaXMAb9nGPD7nAEbHvH796VKuOugYd/wAM2yXB1kjSfU5kntHSql2/b+VQxYwJmBM4gfvTUq6Z8UIhzHl9y3du27kBrbsrRByh0mPSRULVuYA7zn+ppqVbx3mmmoy/c5NcZZ0KB3Ef81WbljnoIQmSTnP60qVOQaNLguUEqGGllkAqsgifcAfrXY8v+EyGVkbSpWTqCOSSZAAIIwNz1pUqzvbsNZyjp+B4FbfygSdyABPuFEVak0qVcjoDe3QwpOxpUqLsABaYfMZPcCP61LWY3kevSlSqNFEAN4pHh0BLaE1HdtIk7bnfoPtSpUiFDg0qVKpEWn//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95236" name="AutoShape 4" descr="data:image/jpeg;base64,/9j/4AAQSkZJRgABAQAAAQABAAD/2wCEAAkGBxQSEhQUEhQWFhQVFRgYGBUVFxcXFhUXGBcXFhgdFh0YHSggHRwmHBcXITEhJSkrLi4vGCAzODMsNygtLisBCgoKDg0OGxAQGzQkICQsLCwsLCwsLCwsLCwsLCwsLCwsLCwsLCwsLCwsLCwsLCwsLCwsLCwsLCwsLCwsLCwsLP/AABEIALcBEwMBIgACEQEDEQH/xAAcAAABBQEBAQAAAAAAAAAAAAADAAECBAUGBwj/xAA7EAACAQMCBAQEBAUDBQADAAABAhEAAyESMQQFQVETImFxBjKBkUKhsdEUI8Hh8BVi8QczUnKCFqKy/8QAGQEBAQEBAQEAAAAAAAAAAAAAAAECAwQF/8QAIxEAAwEAAgICAgMBAAAAAAAAAAERAhIhMVEDQRNhIpHwgf/aAAwDAQACEQMRAD8A1op9NEC0+mvpU8QPTT6aJpp9NKAemn01PTT6aUA9NLTRdNLTVoB6afTRNNLTSgHppaaLppaaUAtNPpommn00oBaaWmi6aWmlALTS00XTS01aAWmlpoumlppQC00tNF00tNKAWmlpoumlppQB00tNG002mlALTTaaNppaaUANNLTRtNNppSgdNNpo+mm00oA6ajpo+mm01KAGmlRtNKlBMLT6aIFp9Nc6ID00+miaafTSgGFp9NE00+mrRAemlpommn00ogPTS00TTT6aUQHppaaJpp9NKIC00+miaafTSiAtNLTRdNLTVogLTT6aJppaalAPTS00XTS01aAWmlpoumlppQC00tNF002mlALTS00XTS00oA6aWmi6aWmlEA6abTRtNNpqUsBaabTRdNLTSiAdNMVoxWo6aUQFppUTTSpRCYFPFSAqQFcqahDTT6amBTxVohDTT6anFPFKID00+mpxTxSiENNLTRIp4pRAemn01OKfTSiA9NLTRIp4pRAemlpokU8UogLTS00WKUVaIC00tNFilFKIC00tNFilFKIC00tNFilFOQgLTTaaLFKKnIQFppaaJFKKUsBaabTRYpopRAWmmiikU0UogKKYiixUSKUQHppVOKVKILRTxSa4BEkCdpO9TFcqbhEU81IRTxSkgwp4pRThatEFFPFIA04pRBRTxSmnFKIKKUVKnilEIxSipRT0ohGKUVKKelLCMUoqVKlEIxSipUqUQjFKKlSpRCMUoqVKlEIRSipUqUQhFNFTimpRCEUxFTpqUQhFRIohqJpRCBFMRUzUTSlhCKVSpVaIeeH4hN5ixVremIVWPhH3lc5ncxirlvj1uQRIIkmHOkFgNWQYzH5VmHldy7uNCSAcE5VQNRCgTIxgHNB4S8LDmVS6zBkHlJI1AQV7EbxEivDUjtWdHauus/zNOBsVnf8AKicNfIGnx364BmMRjBxA22xWRwPBm6xCXtDz5dSAGCrMQokk4HbtWo/w61uzcdnuBl/F4YClipkIwyfyydqrcL/wuWuZsAVF7WQTMofEEHZgIx02oZ5ldYga9PYshX1GRI29K55Ua/pt3yWCfL5N+vmaRmBGZk1pcV4lu0g8JVAJ+a6gb5szkRv+L0pX7E+4EvcxeNN06tLidJIIbJAMEH9a3U49w4L60LBT4brpEGRI1AHocj1rO5yUs29aqqoyqPDuXFZpM6dSoSWG5mYxtWJwPEK8J5QwgTFyN8wIYH+596vL0ydHcWuYLqYO2jSSCGWIiO/uKX8UpY/zE0kkWwpJLxIzjvvE1mg8QC102/AtAgnxEaSACMkISD7xJIq5ynkYvqXv8NYtk5QglS66ZmFuEdYyactew4Pc4wFWi6FKwGGSyEzEggGO5PpTi+4zq1Y6RA/X1+1c/wA15Yt24bVwBWV2RDbV2DFD5tQkaYVf93z+lS4Tl9jw9KkLeTyyLl0Bxk/9stByRE6fYRJjb9ir0b54m5spk+mkRvvPtUeE5i5JDY9wPyiJ/wAzWNaABREDC5qbUmlFMaQWYMpJAy2M7bZirHF8lu3HYBrjqF1NBBEmQWXVgyNOBMRTlr2Xr0bbOx1HWFBURAHlIO+Z326io/xZEkusE4B2AAjBjMmsXl3Ln2DNMgAXDKvggA65kyCYq9Y4UFlD27lttBHiJaQKYEgsQwYsQNP4ex3NS6+2Xr0W73N7dsQ7hXmAGkCdiCQMdelWf4olSyIrr0OuJ+69iD1rGf4Za4wZ+IYnMBlXSBjYA+857b5o54Q2SVtOx06fK/ykZJ0wMAyftU5v2VL9Gg/ENPylc7Er+/erVp1OnzAatgcEn2OZ9KyXsShd9Rk/JDMokiSM+kwVIz6AULm3Bq1wMlwXASzeHdP8sYAUqCG9zInFVafsjS9HRGxTtZGyyTO8YH0ma43hFvsrG5dVhqBMYAAIcASyZnGQdtq3eCm9ZR7XiO5ZdduQmkAnKs4GfKpwYz6zS6f2P4+jUVOhH1G9MtnvI6Z71jcy5itpwTdNt4KkEG4jmRLHUYmAduh9qpcTzNiT/Dl0Y5wfEW4cMphmIWRI7Y9qt0vsdP6OqtWhEMP/AKzH0oY4af8AjpWJw/HOFNy62DhVOtRGqAYUzBDAy0xEYqtyghXBusjqoJceYuS05IYAMM9TjFFvXsjWfR0acKSYB/WknCE+n0NZP+uxq0XAlldI+cFwvyyPKd4EEkdeoo97n8AXCWZNOqNaAsCBtq361fya9iZNEcFnJMfT96k3CAjGPrM+9cz/APllrwGu3Cyudem0ragpyFyw6RJBJ3x2EuQ88v3kDBkIZ2+RQdIxAb37QPfcVnnq+Srh4hqsIJHYxUTWVzTnFwMIACB/OxIOFQMyHyghicCO+21VrvxKqorFCfEyijdQMefOZkRHY+1ds/LfJz1mM3DTGsf/AFsHwgFYeIpLM0LpMny5iNhmTOqelaH8YPNCq0ZjxRq9ZCrucYGa1+RDiHpVi3jxxYlBaCk4BkkD1MilT8mScWWhyh9I1MBpxk6QOmJQTnb2FVL3JLQwUtwcxpAPuJqnyb/qRYchbwFsFjBLzAiV1CDnpg79MidrmHxZwiD5/EGAdGk4YAjtIM/evKzryRhcT8P23EW1cdZW2TjaJPShW+Tvw4uIL1zQ5DMjIrLPf5o6D7Vvcs+IeDu3SgOnyzrcwuDEAk+33FZ/OfifhlcoiayrDVqkeXILLnP9+lZ/l7FyZ1zgzpK+KBbySvhqBuDME7iN6r8+KJbWW1MMEhETGAJCjMQBJmrd74q4J5QWjBWFOvGpiBEdNzV741sppFqxbuM4dCwKsylSx2nqYO/QVJvy2VtTozeA5QnEcOgL6SYYOLf8xViNIbqK0eA+F1tDSl+4CwG8LqIiCOoIjcUDgOQcY6KOIe0q9lE3AMbwoBOI3P12rZ4fkttFGiPJ+JgHuepDNsd9opyaCyn9FB+T3L6WW8UEEACQSSrID/MWey9TGa0uK+HhdYPrYQgQkFoKDZVgiAIH7Vq8NbRQAMbY69s9zUeJuRJlcbgnYf0o9GuKA8JyazZggFmmS7NLE9//AG9azOMsfzSWsW2tnroBuTOGJaZx6Ymj8x5ylrQNLOz5VbaySBgnsBWXzHnN1UYmyVP4VD6iScZ0D670VYiRpWn4ZBqAFsjJOgBgYifKOncf0otvjGNsopZlJnX5hcG2zNmMR23rmrI4tgfDsogKyDc8pDZMATPbtXS8MlzQNTCYE9RMDqYnNOU8F4ph+D5gyKqGSJkl2JY7DqOwqz/EszhS6j0I/vv96xudcenDW/EvHedKgQzxGFBOYkSatcJxqESpEN1wZx3+lR19lU8GjdULJLbdo/w1kXHBYEs+JjOM9D6f5vV1rWvcn7T/AFrMvcMyNK5TrgyD0PpVRC2XLjDAAfhAz03M569Kvcut2t2uERupCgHp1n8oNZ1pZ9x/mDQ/41CrMJIXfHYSf03qdGozo9VrTKqG+oj8hVTiGwCLZlW1AByASARmCAd9jjaqvJNTWRduEHUpYKFgifMAWnJiBsM1d8NhkC2d8Swx0znMUpJ9GeDbRgy8N5vMdWgEgsMkS3UYxQ7DW8LoYKSTB1KJO8A1rrxA2KH6GR+efyoSOr7f1/SPzq0kMHiviBbF3SQdxEg6dOBOQR5ZyO01tLd1KCAGX1GcyRkz3pxwpG6o4Bx1Mf8A11jfvU7PHJ+K3GYJlYU9Zg496nL0Xiih/pltlKPaJWS0MxnMbQQYxWB8XcvsiwvhJattqADRpkaerZJ+udsjM9reW24gH7HIrh/jy2QqA9zBGNoInNXkzGsqHGX5CxuJAgHynG/baqVjnLcPPhuysp/AxUkme31/OhXuPiO+T1GxgzG8xVO5bIu6oyV1aTBOT6dJ60WfZwL78YxceGxGoeYdYiRPStvk3NWBG46GJOx80SpOe3v2rA4YMSWcL2gfv/Sn4fidDqEMlSSdQkZncdf3igTPQ+V8La4mLjcQ63UIAEkFO2BvgjMZrX4+y3hsbd22TEAHSrQsiFIEjrA/SuN+DuKZlc230upQuVgl51AABjiAMj8jitjjuYlV87swLEEal3ydgMH3mrV7Oy8U0+Et8ToWeJQGNjoJ+pHWlWVwXD8G6Bm1KTMqZJ3PXT13+tPXPl+yX/U8ivOIiVByzYgkzsMYEHbA+wqfD8zZQB07jcb1X4m+HZjgnp9IA26/5mrnLfh/iL0aUIB6tCj7tFenip2c3n0GTm8gjY7iB19DMD7Vc5SDfYr5p31fPHURp9Yq9wnwLdxrVV9Wf+imu7+G+UCwkBgxPUCFHYCTJP16bVz0spdGs4d7Oa5X8Fve815wq7kbGJnJG3sPyru+QcBZ4ZSLOpmb5rjlizdoLdN/70ZLJaBAgdJx17/5irIsEeg9xXPk2dllIXE8SBh232VQSfrFUm44qwBJ09F0gbZ6GrlnhDmPKPT/AD86a9wGreCPfNIWgrtzWQBIEdCQTPfr/n2scFwaKMKAPQAT/hilw/C6chfqc0fOr23+ooAPGWndSqAKx/F/47gwJHpHtVnhuWKvzQWgZ7kYmiWV0naJGfvNT8cd/wBqFHucvU7T33/eaoXENsiTI/TMUVuc2dWnxJJH4ZjGN/2qNxlu/Jq1d4xA9DWSnH/9UuDZ7Vu+m1vVqPYNpz7eUzWD8Hc2vKycOjWwjvqAu7Fc+IgIBIkGemV3yQep+JOenhdVsW2ueUFiR/KAbEMSDPQRjfevKOJciIJBDY3x9ftXowrmM5Pp0934zi1QgLpLROCMAkgHfbB+1R4fmCtCwAcyTB8qkiewBgn2rw/geaXEuB9RJG2olhHUGTtXqHwZzm1xDN4YAdUXyHESTIUnftj02rlvGsnTOlo7G3wq/MFXbfSJ+lVrVpGUPp3AmTAGD2MnttVx72ABnH1O/wCxqnZJVyBAEnPUj5gPeSR96yCaudiggHbffP4hj6VC/wARB+RYGIEqfuI/arV3iBgj696q3QrZkT37itIjK/i6iNMiNwTqP23NSNzSQynUYI8gafquwoV6zP8AaoqzdZPqN6cRS4OMeRKCO5JmPoKa9dRzP0DDDQd9s0FkCiJaT0mPqcTVJuL0ssuoYgfy20kvv8v4j9O1ZSZqoPf4MYUawQu5JYMBA82rM5Gaxviu0WtQVJKmVIk4AgjfqOoBONq6q1bVmQ5XyMcapPmt9GyPyqPE2ijTBZCPMXUAqfSBJB9SadkaTUPCmturKQfI1yYPQDuOu/aRFFnzGOse5OTAH1/zevTuc/C3DcQCQNDCSSkrO2SNmGPeuAbhUtXCSQ7AmGWQMYMA5rTdPNvLQH+FfTkDOCOvvgbTPaiDl2SS2/ToB1Hf/irN+/iOpztsP8ihE6lO8kZzA2/aojILkt/+F4nxRa8TBA0sFycEkDJ6/lXpdvi7V63qdU0xLC6EGkHqQenr6V5PetKFJzI2MmJM7fXFHHCfxVzx7zE6EAAAEMAScdRE4j8orTSarOuPl1jr6PQX4rgyT/Ltn1CCD7Ypq5ZLwjqPSDP1xSrnyz6L+Z+kcZy7hTgdftXoHIeAKATbtA7lmPm+xGK4LhSGYAuem2MbV2/Jvh+zhiCx/wBx2+w3r1b0oZwdaLcgE5jqKsWlBgfYd+v9KFZgCAMVYtrOw+1ec7EH4pQW0CdGGwYBMELncxnG3Whcz5qLFk3XGNlUGNTdB+WT2FG/hx11CTMCI/Kgc15Na4hUV2cKpkAMM4jMg4qr9hgOSfEb30bbxUnXbSGAGNJGkktJPyg/WtLgOIvKgF4q1wyWK7CTgDbYdN/enXl9saQAwC9FZlXHcKQCPQ1ZdZmRIxgk6QR1x77fpR/oIpcR8QohKlSSOkgdYB6xNQX4mHS3ECcsQAPcqKbiVVXXxNJLyApIjYk6Fj647etZvxHxS2LLOlsDUw6ARInMjIkMIge43qFNWx8QgoDcwW2An5ZiTLbVI8bbcfJqHTaMY9awfhn4gPEKoZVAZnRiGVVkaCoCzJnVn2+tblvw1gBVA1YKjp82ANsj66u280p0F2Wi3DpmAWHRV3/QUJucacW0gkjLEYHsIzv1prsZlEOJkEEYHfYZBzEbd8j4u8lrh3uIisyqSPKFPWCIMxPvsadF7Mn4itXNF1rrzCth9IUqQSFAAiZmOsqK8x4462kAAmDAECY6Cu4sJbucI9/wx8pVoUsS4ESTsomGk9COtcQ6Z6iu+EctFcWfSu8/6Ysg8VCBrlGHcrkGOsDr081c1wPKL935LTsCYkKY++wr0r4M+Fv4YG4//edYjGlBgxjcyO/Sr8s4wmPNOou28DtM4G9BvOVYrJ6YyMb4z2q414hc+sDad4+mP0rmOac2liguC256spyRsEI2z1M+2a4I6Nw1FvTIlZnIJJOwOZPamDoYPl2nHrIz2615nx/PL03PExdEK0EQRBjA3BBaD/tHajfCvxIHumZk6QoMEAhdJYDqxhRE9JJ7a4nP8ncPSjbEYA+hYT9Qfep2lYQdKxO0knffIpuEDFFnfqckfoP0+lHOPlx61DoR5io0ydwDA+0evesezxWiSxO3zD/jbej8QMzOTGOv9zVd7o2UamiYOBIjc1QEHGnxEcMZAMwNRYMUAz0AnJzgZ7joFTUkOckQY2n0muB4/jX4dFe5oLSQEUx5Tuo1TIGc+grOs/Hjq8jzWh5dLGGAGx1QZbOSd6y3DL2l5Og59y8XEe07OsT8p6FdOehEGYNcUnIR4YaywuLb1A6U0sZOok5OrBxtjvVj4o+KFu3Fe2XWF0nUQSxznGNo2jrWJyfnuhm0kyybr+E9wDj/AA0rnXgw9pshxfFQQIxtEfSqlq8XbSrAKBJ6nBXYD6/ejXyhJJ1dPaf1pkAtAAZnJIJAMie/b9KzTiQ4Xli3pPimAYKDfEjvjPWtn5YCg+WBA2wfUZ/SsbhuMLeYdDEkjMYEE5I/vQ+I4xxC6yC5A1DOmJmRPvTS1pkNo8U3VG+x/elWLb4e5G5OTllQk5PrSrPBewczZ4gjP5+u/wDf6V2PLuZMDZV5KIReJGW8+mMHsxj71xXD5Ono2M7T0/OtPl97+XeVnYPpVUUAlmYPOnbAnJ9q9msmq14PVuWc9lyzjw7YwA0d9y0x9KjzX4m8M6rWh1Gx3EGZBg7zFeU2tYfTcmFJ8pbEj2O3tWle4wsfKNAb8MyAfc56Heubwa5uHpHJfjAX7yB2VFCAEEAarjRET9cDsa6m/wAQgVjI8gkgb96+f5gKIJcspETjJ36mQB9zXQ2ud3jqNy65aCGER5W7R0EDG2aPPo0t9dnry8XbBUahJggAkkg+gq4t4TvXi3LudujltbDSoDOpBheyTgH9z1rsuD+KLd/y8PqlI1XLzkSo3JCqcnpWWmjedJnTDlVjxfG0lrgJAZ2do/8AUM2kf/I703xBxapZLeF4rzFtCurU8GMdhnP71z3MOaeG6TcbQGAJUEBlPzTOQQRG1YPPfijxHZknwlkBOqjv6kzv6UVY1pI6Lk3OLYtLcutb8fzDyoAdIP0jfYVvf6rYhXa7aUMQvmxJIJAktGQMD1ryO/xDeKWtnVbt2zdEnAJEf/1t7ip3+dQllANXhuHJxpNwGduoxWuFMZ+R/Z7Bxb22aSQ0hvxMST8p2x0P0B9acJae2FwUdSMNqBUg/Lp3xiRXLcBx5v2yyXGAYyV1ZQkCVJIkBYMaQImfaweLAPmYamIMfMxNsavxHviOkd65nc1uX8m4axbNtAQCCx1SSQIkmdh5RtG2OtEsWLFoyFJYSNTLG6rMnSJMItY4u6WB17sVXSdTFjJZYMSJIO8YAo3CozQRpXSR3OYIMyNx6bkZ6yehDZbnKSVzIjAUk5iN43nH17VSbnzSdIEjoT1gzsNthM1D/TCZJcKdWrCkyIgDMNg6juN6pcz5L5pV10toABEQV1mYgyDqmPLUqEBc15ncufzBB0yAJgHI6DqDqEnee9ctzTntz5L1vUD+HUZUDbSQIx/St3j+M4S23hTcu3FWSEYKAvzQW3B2wPyrnTwE3JLlREkAgCD0z3GZjoaqOXydFS6gugGWlQwk4aYOnUBvGJ9zS5RwhsuGiWQMdKsLbMzCNxlVAOSPpvI0OG0iXUeUEsViC6BfNjv5B7zVDieb2zKhQqMzeeAXKk5GZ361tN/RxvZ0nAcfxbOpv8QbaqJVLYJEbCS2WHqZrv8AhOPR0BV1YxmMGfUTivC244WVV7L+Qs6KGQakAg5z8pmcGqwuNPjElSwHmQt8u/XIAKjrjFR+Ta3D2biHZXLDb9P3qHDhQvlgaV/8oURJzO3rXGfDPxTcJVL5GhiVDuw1AriSex7mun4rgbfEJnSwiVYjr0IIjr96zfZ2y6ujjef88N9NDEBkJjTHmBBnsQcexE1hm8DAIwVkAicz19YBNWuY8I/Di6t1NLk+VpGkgBjIIGZyO47bVQQahqIGpmwAdtMRq9yTHeDV4nm1QnD3jqbUM6SSN16fnk4qjxXGC2xC7tBac/8AjgY2gCiXbT6kWJUk7ADVMyDQ7/LtbkFYjB8w32ljJ/zvWkku2Qv27ylQ0ggkbd4MDrmqPH8UwywgScnAOfzMY69aIvG+cWmZn2COwEaYAET0xFWnsFt4IJMhs4367ZHbpWYsvsQzrzxaW2rAGJaM75M9gJNXPFCKpaMiCxAO+8/XpT3rNoYOkA4OPQ49P7VNlQIqsRMAb/WBPSQKjaAawxKgtgkCRMZpUyXCwDCIORmMU1ZBynC3fDdXgNpMxP8AmaIeGJXWJgtGdx1yaFwN1UeWEgA47npM9KZ+Idzljk7SYHsOle0pd4ewYlW1QRK51Z7dKvXHUKTB2gSBOroaocMjKplgimJJPmI9OtK7xS6hpHy9e8HcelYfYNWLQIbUcEYK5EAAYE7R1nrUXvG6SS5K+Xztg6iII9iOnpjaqfi5ABDFugHyz3PU/ei2eHDOVkErJYkjSNIJPvsakAA8NrMLvBPQy2faBEd62eTcw4m2AbSqFMr5SGOejAkjoegrO/hQyuyudNtsyBOgmMDuJE+9St8OY1ovmmZdvKd5MNmT64FGx4Nbm3GMSGgKSMgYXHSNsRH0EYrOtXAT5I1MYKRGoHeT67iNomi8CLl24ttlBU9QDAnP1zNOtkKrXFEBTClTkkSAYM5ONv71kpAFwDaRdZiSU+YLIIVh1IKz9sYqXL+B8RybcqIEB+mIMZ21TG/Sp8k40LxSsZtg4hZJecEfWev9K63g+K4fh1XwrZ1yWLMCX0yQctgjzHb36Go9NFSLPL+A4v8Ahilo3Ed1KnUxKwSJiNRUwW/L3rf4pSnCpaY6GCoWYKWLFNLMAcGTgknOSdxWNY+JyLK7yxYuwGELEtH0kfSqd34jZsMZGTBEkwCF6fNGMbwa58m+jpySL3L1VboWFyouHAM6icNP4p3PWeldhwV22JAVVxqISARJwSq5z3615Nd4+4rArlmJCgbxJMfma1+G+KPA1IVS47RqlsQMjI6yT6z26HijHyv7Ov5vy9bhUAsoPUXHtsrFjvG+/WfpmOX5/wAya3bsopJKkLJyQdIUhj1jzH70ez8Ta1a2ykj8OZO+RPXfB+lc/wDFaNce2Uk6lJ1dwck+m5NF5jJvdXQTjr1lzbuFNLlyoKY1qBliduv2M9M5168T/L/3AfQHHr/zVS9xeqALfkWIbZ2jcsdgp/T8p8dxjXAGYAEY8ghdMCDJJJ23J7V0WYc32bnEJcUxcuqqgHSqSzHaTA3PTJrFv2W4h1tWdKhVIknRrTVIDTkkTGO2aqMLisI2bzLGCcQcneCaq8SxZnY6iySWETAEAntFXKJB+P4O5w10o4BgTpxB1CJz6Rv6UDh+OK61HlBXSAZxLT03q7wq27luNcsIhTGROABAP51icwQK7ACB2zj2nNa4p+SFi3ciApgLjVtOonoTgRI+1ewcP8XWCo84BwDMzO32/vXiQuSB6Tj3q0nFd5o/jT8m8a4nq3xglu/aXxGiGJVh3jA9sVxXAcGtokhjpUfLGSxgb9f132ms/h+d3fImuUJA0sQYAxGdqu3+LEELPqwmIBAIWBv+kVyeWuhvSbqI8bzE2rlslQQpmWXMyDI9cA0UcwF4zAEBVEABYBxOMkevSPpl80SW1BgM/i+U6gDjHoaMiAWj5gJOolY06hJ0rGdlBj2qtLiYvQkUa1zlTpHYY9RMwD+fpVx2A0heoMmCT36dsVmWCGdrikDTIgjAwTqPrLR96jd5hDsTI8kdYY9AI6U4tshJypVtWrDnyjq3b9P7UUWl0CWYxjywDBzGZwP6VR4e25DFTEgyzRBMmQCfTtT3uJNtgGAJ0ifxDGQfStNfSKzTuIwMKiAdi7A7dppVR/gy/mcHUc4YR6RPpFKs9e/9/ZDDotu5pIIEwaiqT1ogs53+sGK9UNCuXSxJJ/v6elNbNEPD5gMD65j8xR25a+APN6KCY/KpCAkiBHzCc5n/AIqx4mlCEBlwEPUHafvP5VqcJ8J8QwUwFB6ll/QGR9q0+G+DeKU61Cm2DOosoLZIML80+4FcmyxmEOI8EvbcDzEhmVpB8oECN8jf1qHKgbl5AXADkjPQBZwDgHoN811Nr4K4m8rsEBXUfN58QZ6L2pL8OXTdYW7Ruqlr5ltuQpjy7DcmPzrHM0k32VbDsouXbcnI0CDEANgbf7M++9Y3DcUUt3AVJtswGrs+GH5A4rbv/DDlgHBWBtOzA5Eds7f4a3Nvh9VQOg0yDKHzPIBMCc50mBuKmGvsvFwpcDai5rVgFXOonyiRKzg+0eldA98usyrAJqUicGM//r+npXM8Bclij5V958oO8fnNbfD2NIDIRgAMvptH5iq17M/Rutw4dU8MKuzNB2xH1yGqjxd9bekjpkDUSSJlRjbdftVPgrzApomGIB9tQAH3I+pquvD3GvkHdDicT1H7zTijNNDheDa6LjggRKp3VSZM9QQIA96scPyxwJGhViVcsFEZJxEk+h7Vn8NzG2gYOx8UyNSGB1hZH09Kt2uZM1vQrTIyPI0jJMbkGc96Rm1C5f4ZPD1KF3lihMBxExMSDuPqKGVACtuHAjqMYP1MCs8X/KRbO486yTIEnHsCftVji75Fi0flK9/92Rjt+/2zDDLqpaOYAMjLQYyJ6etZPOeUwt57LsxAGtGmRqLGdszBH06waDe5v4dwTEQNxg99oq1f+ITN7QFz4WhXWQygsXDdiQxGBV4tdms9+Tl/CdkLIGi1OqTtJ/LYbdqrJfcOSA2sqVzsQy6SCf8A1NdDw/NSt1mtogVw2pDPn1oDoHQkZO3p1rH5he1EMD5AAurcbbe++K65ZqQBxfBkItyAG1lHtjpgMpx0IJ9iKrX7Z6mfrqyZ2jfY7VeHF22VQwJORqAkjMDBIB/pNJrVoyAxyJkqB5oP/ixwMVojRldaIqEkx0/pWpe4G2qzD6uktbP3jP5UReDVYMqZzCedvr0/OtJGTOfhpAj6irfDre0MiqzLuSJJUEhcxsNRA927kV0HJ+AsXI13LgkgYtxE9ycCvReScms8Muq2zlyMgqsfVhE96zto0s08r4ngXUW/4m3oAydUaisR5V36TnEg1G3eVyVGoKW8oZhMMcKY65iQPtXsHE2bV5dN4a8kwygjP1HQxWFxXwhwzaNE8PoO9pVcsD0lmBH071wqfTNP4zzribIYnU4WYJ3MKB5Y9v61U4df+6z6WLIVU4IBIO07HINd5b+AeGk6rl+e8oZPZhAx9Z/WuP5/wl2wTZdQls5ARFAYA4JO5OBuxit/Gl4pnhPJV4G9bUEEwxBkkxg7affG1A466miFAwZB6/Q953p+C5I94xaKE48rOiscdAWzVnmPKlt3BZe4qEIpwQ+omWIYhgobfBzsK1xVtJxfkwtb92+5pVZayVMQDHp+9KtiBOH4JnbSuT9q1LXw1e66B9T+1KlV1poiVNHl3IymWKH0K6h+ddBw9zSIwB2UaRSpVlu+TXgtWLhmZxVn+MI/elSqQtG/iQfeihivpPalSrLRUw/D8U6nUjMp7qSD+Rqvxmq8SHIckbuoJE9miRkDr0FKlWJTVOb/AIIcIwZrS9gQTEHcb/0qaXUdHdQIG6xAKt/cfkKVKk6OWylyziETT/tJ9cyYOf8A2/IVS5rxwKtd3lgi9BgEkbZGPTalSrWUqYRSs8YtpJKhmfqdhM7Dvvmmt8x+UrKacYOMmTj+lKlXSIpocPq8t1cGRJEesY2jy5FaXMAb9nGPD7nAEbHvH796VKuOugYd/wAM2yXB1kjSfU5kntHSql2/b+VQxYwJmBM4gfvTUq6Z8UIhzHl9y3du27kBrbsrRByh0mPSRULVuYA7zn+ppqVbx3mmmoy/c5NcZZ0KB3Ef81WbljnoIQmSTnP60qVOQaNLguUEqGGllkAqsgifcAfrXY8v+EyGVkbSpWTqCOSSZAAIIwNz1pUqzvbsNZyjp+B4FbfygSdyABPuFEVak0qVcjoDe3QwpOxpUqLsABaYfMZPcCP61LWY3kevSlSqNFEAN4pHh0BLaE1HdtIk7bnfoPtSpUiFDg0qVKpEWn//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95238" name="Picture 6" descr="https://upload.wikimedia.org/wikipedia/commons/thumb/f/f4/Tell_es-sultan.jpg/1024px-Tell_es-sultan.jpg"/>
          <p:cNvPicPr>
            <a:picLocks noChangeAspect="1" noChangeArrowheads="1"/>
          </p:cNvPicPr>
          <p:nvPr/>
        </p:nvPicPr>
        <p:blipFill>
          <a:blip r:embed="rId2" cstate="print"/>
          <a:srcRect/>
          <a:stretch>
            <a:fillRect/>
          </a:stretch>
        </p:blipFill>
        <p:spPr bwMode="auto">
          <a:xfrm>
            <a:off x="533400" y="1676400"/>
            <a:ext cx="8080262" cy="5105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1256"/>
            <a:ext cx="8839200" cy="1060344"/>
          </a:xfrm>
        </p:spPr>
        <p:txBody>
          <a:bodyPr>
            <a:normAutofit fontScale="90000"/>
          </a:bodyPr>
          <a:lstStyle/>
          <a:p>
            <a:r>
              <a:rPr lang="ar-SA" dirty="0" err="1"/>
              <a:t>4</a:t>
            </a:r>
            <a:r>
              <a:rPr lang="ar-SA" dirty="0" err="1" smtClean="0"/>
              <a:t>.</a:t>
            </a:r>
            <a:r>
              <a:rPr lang="ar-SA" dirty="0" smtClean="0"/>
              <a:t> </a:t>
            </a:r>
            <a:r>
              <a:rPr lang="ar-SA" dirty="0"/>
              <a:t>العصر الحجري </a:t>
            </a:r>
            <a:r>
              <a:rPr lang="ar-SA" dirty="0" smtClean="0"/>
              <a:t>النحاسي“ واكتشاف الكتابة </a:t>
            </a:r>
            <a:r>
              <a:rPr lang="ar-SA" dirty="0"/>
              <a:t/>
            </a:r>
            <a:br>
              <a:rPr lang="ar-SA" dirty="0"/>
            </a:br>
            <a:r>
              <a:rPr lang="ar-SA" dirty="0"/>
              <a:t>(4000-3200 ق.م</a:t>
            </a:r>
            <a:r>
              <a:rPr lang="ar-SA" dirty="0" smtClean="0"/>
              <a:t>)</a:t>
            </a:r>
            <a:r>
              <a:rPr lang="en-US" dirty="0" smtClean="0"/>
              <a:t> </a:t>
            </a:r>
            <a:endParaRPr lang="en-US" dirty="0"/>
          </a:p>
        </p:txBody>
      </p:sp>
      <p:sp>
        <p:nvSpPr>
          <p:cNvPr id="3" name="Content Placeholder 2"/>
          <p:cNvSpPr>
            <a:spLocks noGrp="1"/>
          </p:cNvSpPr>
          <p:nvPr>
            <p:ph idx="1"/>
          </p:nvPr>
        </p:nvSpPr>
        <p:spPr>
          <a:xfrm>
            <a:off x="152400" y="1447800"/>
            <a:ext cx="8991600" cy="6324600"/>
          </a:xfrm>
        </p:spPr>
        <p:txBody>
          <a:bodyPr vert="horz" lIns="91440" tIns="45720" rIns="91440" bIns="45720" rtlCol="0" anchor="t">
            <a:normAutofit fontScale="92500" lnSpcReduction="10000"/>
          </a:bodyPr>
          <a:lstStyle/>
          <a:p>
            <a:pPr algn="r" rtl="1"/>
            <a:r>
              <a:rPr lang="ar-SA" dirty="0"/>
              <a:t>وجدت قرى هذا العصر </a:t>
            </a:r>
            <a:r>
              <a:rPr lang="ar-SA" dirty="0" smtClean="0"/>
              <a:t>في مناطق </a:t>
            </a:r>
            <a:r>
              <a:rPr lang="ar-SA" dirty="0"/>
              <a:t>الساحل الفلسطيني والنقب وغور </a:t>
            </a:r>
            <a:r>
              <a:rPr lang="ar-SA" dirty="0" smtClean="0"/>
              <a:t>الأردن  ومن أشهرها </a:t>
            </a:r>
            <a:r>
              <a:rPr lang="ar-SA" dirty="0"/>
              <a:t>الحضارة </a:t>
            </a:r>
            <a:r>
              <a:rPr lang="ar-SA" dirty="0" err="1"/>
              <a:t>الغسولية</a:t>
            </a:r>
            <a:r>
              <a:rPr lang="ar-SA" dirty="0"/>
              <a:t> نسبة </a:t>
            </a:r>
            <a:r>
              <a:rPr lang="ar-SA" dirty="0" smtClean="0"/>
              <a:t>إلى </a:t>
            </a:r>
            <a:r>
              <a:rPr lang="ar-SA" dirty="0" err="1"/>
              <a:t>تليلات</a:t>
            </a:r>
            <a:r>
              <a:rPr lang="ar-SA" dirty="0"/>
              <a:t> الغسول شمال شرق البحر </a:t>
            </a:r>
            <a:r>
              <a:rPr lang="ar-SA" dirty="0" err="1" smtClean="0"/>
              <a:t>الميت .</a:t>
            </a:r>
            <a:endParaRPr lang="ar-SA" dirty="0"/>
          </a:p>
          <a:p>
            <a:pPr algn="r" rtl="1"/>
            <a:r>
              <a:rPr lang="ar-SA" dirty="0"/>
              <a:t>اعتمدت هذه الحضارة على الاقتصاد الزراعي والرعي وربما الاستغلال الجزئي للنحاس بالإضافة </a:t>
            </a:r>
            <a:r>
              <a:rPr lang="ar-SA" dirty="0" smtClean="0"/>
              <a:t>إلى </a:t>
            </a:r>
            <a:r>
              <a:rPr lang="ar-SA" dirty="0"/>
              <a:t>التجارة مع المواقع المجاورة . وكان أهم منجزات هذه الفترة </a:t>
            </a:r>
            <a:endParaRPr lang="ar-SA" dirty="0" smtClean="0"/>
          </a:p>
          <a:p>
            <a:pPr algn="r" rtl="1"/>
            <a:r>
              <a:rPr lang="ar-SA" dirty="0" smtClean="0"/>
              <a:t>هو </a:t>
            </a:r>
            <a:r>
              <a:rPr lang="ar-SA" dirty="0"/>
              <a:t>التواصل لمعرفة الكتابة وبداية تدوين التاريخ </a:t>
            </a:r>
            <a:r>
              <a:rPr lang="ar-SA" dirty="0" err="1"/>
              <a:t>.</a:t>
            </a:r>
            <a:r>
              <a:rPr lang="ar-SA" dirty="0"/>
              <a:t> </a:t>
            </a:r>
            <a:r>
              <a:rPr lang="ar-SA" dirty="0" smtClean="0"/>
              <a:t>ويجزم </a:t>
            </a:r>
            <a:r>
              <a:rPr lang="ar-SA" dirty="0"/>
              <a:t>العلماء </a:t>
            </a:r>
            <a:r>
              <a:rPr lang="ar-SA" dirty="0" smtClean="0"/>
              <a:t>أن </a:t>
            </a:r>
            <a:r>
              <a:rPr lang="ar-SA" dirty="0"/>
              <a:t>ساكني فلسطين خلال الالف الرابع قبل الميلاد وما بعده كانوا من الكنعانيين الذين هاجروا </a:t>
            </a:r>
            <a:r>
              <a:rPr lang="ar-SA" dirty="0" smtClean="0"/>
              <a:t>من شبه </a:t>
            </a:r>
            <a:r>
              <a:rPr lang="ar-SA" dirty="0"/>
              <a:t>الجزيرة العربية . </a:t>
            </a:r>
          </a:p>
          <a:p>
            <a:pPr algn="r" rtl="1"/>
            <a:endParaRPr lang="en-US" dirty="0"/>
          </a:p>
        </p:txBody>
      </p:sp>
      <p:sp>
        <p:nvSpPr>
          <p:cNvPr id="4" name="Slide Number Placeholder 3"/>
          <p:cNvSpPr>
            <a:spLocks noGrp="1"/>
          </p:cNvSpPr>
          <p:nvPr>
            <p:ph type="sldNum" sz="quarter" idx="12"/>
          </p:nvPr>
        </p:nvSpPr>
        <p:spPr/>
        <p:txBody>
          <a:bodyPr/>
          <a:lstStyle/>
          <a:p>
            <a:fld id="{7B7D0BA3-F7C9-4B33-80CC-75508996238D}"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7B7D0BA3-F7C9-4B33-80CC-75508996238D}" type="slidenum">
              <a:rPr lang="en-US" smtClean="0"/>
              <a:pPr/>
              <a:t>18</a:t>
            </a:fld>
            <a:endParaRPr lang="en-US" dirty="0"/>
          </a:p>
        </p:txBody>
      </p:sp>
      <p:pic>
        <p:nvPicPr>
          <p:cNvPr id="1026" name="Picture 2" descr="http://www.arab-ency.com/servers/gallery/2803-1.jpg"/>
          <p:cNvPicPr>
            <a:picLocks noChangeAspect="1" noChangeArrowheads="1"/>
          </p:cNvPicPr>
          <p:nvPr/>
        </p:nvPicPr>
        <p:blipFill>
          <a:blip r:embed="rId2" cstate="print"/>
          <a:srcRect/>
          <a:stretch>
            <a:fillRect/>
          </a:stretch>
        </p:blipFill>
        <p:spPr bwMode="auto">
          <a:xfrm>
            <a:off x="5410200" y="228600"/>
            <a:ext cx="3438525" cy="3810000"/>
          </a:xfrm>
          <a:prstGeom prst="rect">
            <a:avLst/>
          </a:prstGeom>
          <a:noFill/>
        </p:spPr>
      </p:pic>
      <p:pic>
        <p:nvPicPr>
          <p:cNvPr id="1028" name="Picture 4" descr="http://www.arab-ency.com/servers/gallery/2803-2.jpg"/>
          <p:cNvPicPr>
            <a:picLocks noChangeAspect="1" noChangeArrowheads="1"/>
          </p:cNvPicPr>
          <p:nvPr/>
        </p:nvPicPr>
        <p:blipFill>
          <a:blip r:embed="rId3" cstate="print"/>
          <a:srcRect/>
          <a:stretch>
            <a:fillRect/>
          </a:stretch>
        </p:blipFill>
        <p:spPr bwMode="auto">
          <a:xfrm>
            <a:off x="1" y="3483609"/>
            <a:ext cx="5029200" cy="366014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الدرس الثالث</a:t>
            </a:r>
            <a:endParaRPr lang="ar-SA" dirty="0"/>
          </a:p>
        </p:txBody>
      </p:sp>
      <p:sp>
        <p:nvSpPr>
          <p:cNvPr id="3" name="Content Placeholder 2"/>
          <p:cNvSpPr>
            <a:spLocks noGrp="1"/>
          </p:cNvSpPr>
          <p:nvPr>
            <p:ph idx="1"/>
          </p:nvPr>
        </p:nvSpPr>
        <p:spPr/>
        <p:txBody>
          <a:bodyPr/>
          <a:lstStyle/>
          <a:p>
            <a:pPr algn="r" rtl="1"/>
            <a:r>
              <a:rPr lang="ar-SA" dirty="0" smtClean="0"/>
              <a:t>     </a:t>
            </a:r>
            <a:r>
              <a:rPr lang="ar-SA" sz="2800" b="1" dirty="0" smtClean="0"/>
              <a:t>أن يكون الطالب قادراً على أن : </a:t>
            </a:r>
          </a:p>
          <a:p>
            <a:pPr marL="514350" indent="-514350" algn="r" rtl="1">
              <a:buFont typeface="+mj-lt"/>
              <a:buAutoNum type="arabicPeriod"/>
            </a:pPr>
            <a:r>
              <a:rPr lang="ar-SA" sz="2400" b="1" dirty="0" smtClean="0"/>
              <a:t>يميز بين مراحل العصر البرونزي .</a:t>
            </a:r>
          </a:p>
          <a:p>
            <a:pPr marL="514350" indent="-514350" algn="r" rtl="1">
              <a:buFont typeface="+mj-lt"/>
              <a:buAutoNum type="arabicPeriod"/>
            </a:pPr>
            <a:r>
              <a:rPr lang="ar-SA" sz="2400" b="1" dirty="0" smtClean="0"/>
              <a:t>معرفة الأنماط العمرانية في فلسطين في العصر البرونزي الوسيط .</a:t>
            </a:r>
          </a:p>
          <a:p>
            <a:pPr marL="514350" indent="-514350" algn="r" rtl="1">
              <a:buFont typeface="+mj-lt"/>
              <a:buAutoNum type="arabicPeriod"/>
            </a:pPr>
            <a:r>
              <a:rPr lang="ar-SA" sz="2400" b="1" dirty="0" smtClean="0"/>
              <a:t>يدرك مراحل تغلغل الجيوش المصرية في فلسطين .</a:t>
            </a:r>
          </a:p>
          <a:p>
            <a:pPr marL="514350" indent="-514350" algn="r" rtl="1">
              <a:buFont typeface="+mj-lt"/>
              <a:buAutoNum type="arabicPeriod"/>
            </a:pPr>
            <a:r>
              <a:rPr lang="ar-SA" sz="2400" b="1" dirty="0" smtClean="0"/>
              <a:t>يعرف أهم المؤثرات على الإزدهار الحضاري في فلسطين .</a:t>
            </a:r>
          </a:p>
          <a:p>
            <a:pPr marL="0" indent="0" algn="r" rtl="1">
              <a:buNone/>
            </a:pPr>
            <a:endParaRPr lang="ar-SA" sz="2400" b="1" dirty="0"/>
          </a:p>
        </p:txBody>
      </p:sp>
      <p:sp>
        <p:nvSpPr>
          <p:cNvPr id="4" name="Slide Number Placeholder 3"/>
          <p:cNvSpPr>
            <a:spLocks noGrp="1"/>
          </p:cNvSpPr>
          <p:nvPr>
            <p:ph type="sldNum" sz="quarter" idx="12"/>
          </p:nvPr>
        </p:nvSpPr>
        <p:spPr/>
        <p:txBody>
          <a:bodyPr/>
          <a:lstStyle/>
          <a:p>
            <a:fld id="{7B7D0BA3-F7C9-4B33-80CC-75508996238D}" type="slidenum">
              <a:rPr lang="en-US" smtClean="0"/>
              <a:pPr/>
              <a:t>19</a:t>
            </a:fld>
            <a:endParaRPr lang="en-US" dirty="0"/>
          </a:p>
        </p:txBody>
      </p:sp>
    </p:spTree>
    <p:extLst>
      <p:ext uri="{BB962C8B-B14F-4D97-AF65-F5344CB8AC3E}">
        <p14:creationId xmlns:p14="http://schemas.microsoft.com/office/powerpoint/2010/main" xmlns="" val="3520423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11256"/>
            <a:ext cx="8229600" cy="984144"/>
          </a:xfrm>
        </p:spPr>
        <p:txBody>
          <a:bodyPr/>
          <a:lstStyle/>
          <a:p>
            <a:pPr rtl="1" fontAlgn="base"/>
            <a:r>
              <a:rPr lang="ar-SA" dirty="0"/>
              <a:t>الدرس </a:t>
            </a:r>
            <a:r>
              <a:rPr lang="ar-JO" dirty="0"/>
              <a:t>الأول</a:t>
            </a:r>
            <a:r>
              <a:rPr lang="ar-SA" dirty="0"/>
              <a:t>: الموقع الحضاري لفلسطين على مر العصور </a:t>
            </a:r>
          </a:p>
        </p:txBody>
      </p:sp>
      <p:sp>
        <p:nvSpPr>
          <p:cNvPr id="8" name="TextBox 7"/>
          <p:cNvSpPr txBox="1"/>
          <p:nvPr/>
        </p:nvSpPr>
        <p:spPr>
          <a:xfrm>
            <a:off x="914400" y="1899922"/>
            <a:ext cx="7315200" cy="5062924"/>
          </a:xfrm>
          <a:prstGeom prst="rect">
            <a:avLst/>
          </a:prstGeom>
          <a:noFill/>
        </p:spPr>
        <p:txBody>
          <a:bodyPr wrap="square" rtlCol="0">
            <a:spAutoFit/>
          </a:bodyPr>
          <a:lstStyle/>
          <a:p>
            <a:pPr algn="r" rtl="1"/>
            <a:r>
              <a:rPr lang="ar-SA" sz="2600" b="1" dirty="0"/>
              <a:t>الأهداف </a:t>
            </a:r>
            <a:r>
              <a:rPr lang="ar-SA" sz="2600" b="1" dirty="0" smtClean="0"/>
              <a:t>:</a:t>
            </a:r>
            <a:endParaRPr lang="ar-SA" sz="2600" b="1" dirty="0"/>
          </a:p>
          <a:p>
            <a:pPr algn="r" rtl="1"/>
            <a:endParaRPr lang="ar-SA" b="1" dirty="0"/>
          </a:p>
          <a:p>
            <a:pPr algn="r" rtl="1"/>
            <a:r>
              <a:rPr lang="ar-SA" b="1" dirty="0" smtClean="0"/>
              <a:t>أن يكون الطالب قادرا على </a:t>
            </a:r>
            <a:r>
              <a:rPr lang="ar-SA" b="1" dirty="0"/>
              <a:t>أن:</a:t>
            </a:r>
          </a:p>
          <a:p>
            <a:pPr algn="r" rtl="1"/>
            <a:endParaRPr lang="ar-SA" b="1" dirty="0"/>
          </a:p>
          <a:p>
            <a:pPr marL="800100" lvl="1" indent="-342900" algn="r" rtl="1">
              <a:lnSpc>
                <a:spcPct val="150000"/>
              </a:lnSpc>
              <a:buFont typeface="+mj-lt"/>
              <a:buAutoNum type="arabicPeriod"/>
            </a:pPr>
            <a:r>
              <a:rPr lang="ar-SA" b="1" dirty="0" smtClean="0"/>
              <a:t>يدرك </a:t>
            </a:r>
            <a:r>
              <a:rPr lang="ar-SA" b="1" dirty="0"/>
              <a:t>ما </a:t>
            </a:r>
            <a:r>
              <a:rPr lang="ar-SA" b="1" dirty="0" smtClean="0"/>
              <a:t>تتميزت </a:t>
            </a:r>
            <a:r>
              <a:rPr lang="ar-SA" b="1" dirty="0"/>
              <a:t>به فلسطين عن بلدان الشرق الأدنى كحلقة اتصال بين هذه البلدان .</a:t>
            </a:r>
          </a:p>
          <a:p>
            <a:pPr marL="800100" lvl="1" indent="-342900" algn="r" rtl="1">
              <a:lnSpc>
                <a:spcPct val="150000"/>
              </a:lnSpc>
              <a:buFont typeface="+mj-lt"/>
              <a:buAutoNum type="arabicPeriod"/>
            </a:pPr>
            <a:r>
              <a:rPr lang="ar-SA" b="1" dirty="0" smtClean="0"/>
              <a:t>معرفة أثر </a:t>
            </a:r>
            <a:r>
              <a:rPr lang="ar-SA" b="1" dirty="0"/>
              <a:t>الانسان الفلسطيني في صناعة الحضارات التي شهدتها أرض فلسطين .</a:t>
            </a:r>
          </a:p>
          <a:p>
            <a:pPr marL="800100" lvl="1" indent="-342900" algn="r" rtl="1">
              <a:lnSpc>
                <a:spcPct val="150000"/>
              </a:lnSpc>
              <a:buFont typeface="+mj-lt"/>
              <a:buAutoNum type="arabicPeriod"/>
            </a:pPr>
            <a:r>
              <a:rPr lang="ar-SA" b="1" dirty="0" smtClean="0"/>
              <a:t>فهم المؤثرات </a:t>
            </a:r>
            <a:r>
              <a:rPr lang="ar-SA" b="1" dirty="0"/>
              <a:t>الحضارية والسياسية على فلسطين من البلدان المجاورة .</a:t>
            </a:r>
          </a:p>
          <a:p>
            <a:pPr marL="800100" lvl="1" indent="-342900" algn="r" rtl="1">
              <a:lnSpc>
                <a:spcPct val="150000"/>
              </a:lnSpc>
              <a:buFont typeface="+mj-lt"/>
              <a:buAutoNum type="arabicPeriod"/>
            </a:pPr>
            <a:r>
              <a:rPr lang="ar-SA" b="1" dirty="0" smtClean="0"/>
              <a:t>إدراك  </a:t>
            </a:r>
            <a:r>
              <a:rPr lang="ar-SA" b="1" dirty="0"/>
              <a:t>التمازج الحضاري وأثره في نشوء المدن المستقلة .</a:t>
            </a:r>
          </a:p>
          <a:p>
            <a:pPr marL="800100" lvl="1" indent="-342900" algn="r" rtl="1">
              <a:lnSpc>
                <a:spcPct val="150000"/>
              </a:lnSpc>
              <a:buFont typeface="+mj-lt"/>
              <a:buAutoNum type="arabicPeriod"/>
            </a:pPr>
            <a:r>
              <a:rPr lang="ar-SA" b="1" dirty="0" smtClean="0"/>
              <a:t> معرفة </a:t>
            </a:r>
            <a:r>
              <a:rPr lang="ar-SA" b="1" dirty="0"/>
              <a:t>الحضارات التي شهدتها أرض فلسطين من العصور الحجرية حتى الآن .</a:t>
            </a:r>
          </a:p>
          <a:p>
            <a:pPr marL="800100" lvl="1" indent="-342900" algn="r" rtl="1">
              <a:lnSpc>
                <a:spcPct val="150000"/>
              </a:lnSpc>
            </a:pPr>
            <a:endParaRPr lang="ar-SA" b="1" dirty="0"/>
          </a:p>
          <a:p>
            <a:pPr marL="800100" lvl="1" indent="-342900" algn="r" rtl="1">
              <a:lnSpc>
                <a:spcPct val="150000"/>
              </a:lnSpc>
              <a:buFont typeface="+mj-lt"/>
              <a:buAutoNum type="arabicPeriod"/>
            </a:pPr>
            <a:endParaRPr lang="ar-SA" b="1" dirty="0"/>
          </a:p>
          <a:p>
            <a:pPr marL="800100" lvl="1" indent="-342900" algn="r" rtl="1">
              <a:lnSpc>
                <a:spcPct val="150000"/>
              </a:lnSpc>
              <a:buFont typeface="+mj-lt"/>
              <a:buAutoNum type="arabicPeriod"/>
            </a:pPr>
            <a:endParaRPr lang="en-US" dirty="0"/>
          </a:p>
          <a:p>
            <a:pPr marL="800100" lvl="1" indent="-342900" algn="r" rtl="1">
              <a:lnSpc>
                <a:spcPct val="150000"/>
              </a:lnSpc>
            </a:pPr>
            <a:endParaRPr lang="en-US" b="1" dirty="0"/>
          </a:p>
        </p:txBody>
      </p:sp>
      <p:sp>
        <p:nvSpPr>
          <p:cNvPr id="2" name="Slide Number Placeholder 1"/>
          <p:cNvSpPr>
            <a:spLocks noGrp="1"/>
          </p:cNvSpPr>
          <p:nvPr>
            <p:ph type="sldNum" sz="quarter" idx="12"/>
          </p:nvPr>
        </p:nvSpPr>
        <p:spPr/>
        <p:txBody>
          <a:bodyPr/>
          <a:lstStyle/>
          <a:p>
            <a:fld id="{7B7D0BA3-F7C9-4B33-80CC-75508996238D}" type="slidenum">
              <a:rPr lang="en-US" smtClean="0"/>
              <a:pPr/>
              <a:t>2</a:t>
            </a:fld>
            <a:endParaRPr lang="en-US" dirty="0"/>
          </a:p>
        </p:txBody>
      </p:sp>
    </p:spTree>
    <p:extLst>
      <p:ext uri="{BB962C8B-B14F-4D97-AF65-F5344CB8AC3E}">
        <p14:creationId xmlns:p14="http://schemas.microsoft.com/office/powerpoint/2010/main" xmlns="" val="46758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الدرس الثالث :العصر البرونزي القديم ( 3200 -200 1ق.م ) :</a:t>
            </a:r>
          </a:p>
        </p:txBody>
      </p:sp>
      <p:sp>
        <p:nvSpPr>
          <p:cNvPr id="3" name="Content Placeholder 2"/>
          <p:cNvSpPr>
            <a:spLocks noGrp="1"/>
          </p:cNvSpPr>
          <p:nvPr>
            <p:ph idx="1"/>
          </p:nvPr>
        </p:nvSpPr>
        <p:spPr>
          <a:xfrm>
            <a:off x="0" y="1447800"/>
            <a:ext cx="9144000" cy="6324600"/>
          </a:xfrm>
        </p:spPr>
        <p:txBody>
          <a:bodyPr>
            <a:normAutofit fontScale="92500" lnSpcReduction="20000"/>
          </a:bodyPr>
          <a:lstStyle/>
          <a:p>
            <a:pPr algn="r" rtl="1">
              <a:buNone/>
            </a:pPr>
            <a:r>
              <a:rPr lang="ar-SA" dirty="0"/>
              <a:t>ويقسم إلى أربعة مراحل  وما تميز </a:t>
            </a:r>
            <a:r>
              <a:rPr lang="ar-SA" dirty="0" err="1"/>
              <a:t>به</a:t>
            </a:r>
            <a:r>
              <a:rPr lang="ar-SA" dirty="0"/>
              <a:t> كل مرحلة  من إنجازات خاصة </a:t>
            </a:r>
            <a:r>
              <a:rPr lang="ar-SA" dirty="0" err="1"/>
              <a:t>بها</a:t>
            </a:r>
            <a:r>
              <a:rPr lang="ar-SA" dirty="0"/>
              <a:t> </a:t>
            </a:r>
            <a:r>
              <a:rPr lang="ar-SA" dirty="0" err="1"/>
              <a:t>:</a:t>
            </a:r>
            <a:endParaRPr lang="ar-SA" dirty="0"/>
          </a:p>
          <a:p>
            <a:pPr algn="r" rtl="1"/>
            <a:r>
              <a:rPr lang="ar-SA" dirty="0"/>
              <a:t>المرحلة </a:t>
            </a:r>
            <a:r>
              <a:rPr lang="ar-SA" dirty="0" err="1"/>
              <a:t>الاولى </a:t>
            </a:r>
            <a:r>
              <a:rPr lang="ar-SA" dirty="0"/>
              <a:t>(3200-300 </a:t>
            </a:r>
            <a:r>
              <a:rPr lang="ar-SA" dirty="0" err="1"/>
              <a:t>ق.م ) </a:t>
            </a:r>
            <a:r>
              <a:rPr lang="ar-SA" dirty="0"/>
              <a:t>: اختلف الباحثون في تفسير بدايات ظهور دويلات </a:t>
            </a:r>
            <a:r>
              <a:rPr lang="ar-SA" dirty="0" err="1"/>
              <a:t>المدن </a:t>
            </a:r>
            <a:r>
              <a:rPr lang="ar-SA" dirty="0"/>
              <a:t>، حيث تتمثل هذه المرحلة المبكرة في عدد من المواقع مثل تل </a:t>
            </a:r>
            <a:r>
              <a:rPr lang="ar-SA" dirty="0" err="1" smtClean="0"/>
              <a:t>مجدو</a:t>
            </a:r>
            <a:r>
              <a:rPr lang="ar-SA" dirty="0" smtClean="0"/>
              <a:t> </a:t>
            </a:r>
            <a:r>
              <a:rPr lang="ar-SA" dirty="0" err="1"/>
              <a:t>وبيسان</a:t>
            </a:r>
            <a:r>
              <a:rPr lang="ar-SA" dirty="0"/>
              <a:t> </a:t>
            </a:r>
            <a:r>
              <a:rPr lang="ar-SA" dirty="0" err="1"/>
              <a:t>والعفولة</a:t>
            </a:r>
            <a:r>
              <a:rPr lang="ar-SA" dirty="0"/>
              <a:t> ، </a:t>
            </a:r>
            <a:r>
              <a:rPr lang="ar-SA" dirty="0" smtClean="0"/>
              <a:t>وغيرها </a:t>
            </a:r>
            <a:r>
              <a:rPr lang="ar-SA" dirty="0"/>
              <a:t>من المواقع الفلسطينية </a:t>
            </a:r>
            <a:r>
              <a:rPr lang="ar-SA" dirty="0" smtClean="0"/>
              <a:t>وأكثر </a:t>
            </a:r>
            <a:r>
              <a:rPr lang="ar-SA" dirty="0"/>
              <a:t>ما يميزها ظهور </a:t>
            </a:r>
            <a:r>
              <a:rPr lang="ar-SA" dirty="0" smtClean="0"/>
              <a:t>أعداد </a:t>
            </a:r>
            <a:r>
              <a:rPr lang="ar-SA" dirty="0"/>
              <a:t>كبيرة من المدافن المقطوعة في </a:t>
            </a:r>
            <a:r>
              <a:rPr lang="ar-SA" dirty="0" err="1"/>
              <a:t>الصخر </a:t>
            </a:r>
            <a:r>
              <a:rPr lang="ar-SA" dirty="0"/>
              <a:t>، وكما تشير الدراسات </a:t>
            </a:r>
            <a:r>
              <a:rPr lang="ar-SA" dirty="0" smtClean="0"/>
              <a:t>إلى </a:t>
            </a:r>
            <a:r>
              <a:rPr lang="ar-SA" dirty="0"/>
              <a:t>وجود علاقات وطيدة في هذه الفترة بين فلسطين والمناطق المجاورة في نهاية الالف الرابع </a:t>
            </a:r>
            <a:r>
              <a:rPr lang="ar-SA" dirty="0" err="1"/>
              <a:t>ق.م .</a:t>
            </a:r>
            <a:r>
              <a:rPr lang="ar-SA" dirty="0"/>
              <a:t> وفي هذه الحقبة استطاع الكنعانيون سكان فلسطين خلال الالف الثالث ق.م من تأسيس عدد من المدن الكنعانية </a:t>
            </a:r>
            <a:r>
              <a:rPr lang="ar-SA" dirty="0" err="1"/>
              <a:t>مثل </a:t>
            </a:r>
            <a:r>
              <a:rPr lang="ar-SA" dirty="0"/>
              <a:t>: </a:t>
            </a:r>
            <a:r>
              <a:rPr lang="ar-SA" dirty="0" err="1" smtClean="0"/>
              <a:t>أريحا </a:t>
            </a:r>
            <a:r>
              <a:rPr lang="ar-SA" dirty="0" smtClean="0"/>
              <a:t>،</a:t>
            </a:r>
            <a:r>
              <a:rPr lang="ar-SA" dirty="0" err="1" smtClean="0"/>
              <a:t>وبيسان</a:t>
            </a:r>
            <a:r>
              <a:rPr lang="ar-SA" dirty="0" smtClean="0"/>
              <a:t> </a:t>
            </a:r>
            <a:r>
              <a:rPr lang="ar-SA" dirty="0" err="1" smtClean="0"/>
              <a:t>،وبلاطة </a:t>
            </a:r>
            <a:r>
              <a:rPr lang="ar-SA" dirty="0"/>
              <a:t>، </a:t>
            </a:r>
            <a:r>
              <a:rPr lang="ar-SA" dirty="0" smtClean="0"/>
              <a:t>وغيرها </a:t>
            </a:r>
            <a:r>
              <a:rPr lang="ar-SA" dirty="0"/>
              <a:t>من المدن </a:t>
            </a:r>
            <a:r>
              <a:rPr lang="ar-SA" dirty="0" err="1"/>
              <a:t>القديمة .</a:t>
            </a:r>
            <a:endParaRPr lang="ar-SA" dirty="0"/>
          </a:p>
          <a:p>
            <a:pPr algn="r" rtl="1"/>
            <a:endParaRPr lang="en-US" dirty="0"/>
          </a:p>
        </p:txBody>
      </p:sp>
      <p:sp>
        <p:nvSpPr>
          <p:cNvPr id="4" name="Slide Number Placeholder 3"/>
          <p:cNvSpPr>
            <a:spLocks noGrp="1"/>
          </p:cNvSpPr>
          <p:nvPr>
            <p:ph type="sldNum" sz="quarter" idx="12"/>
          </p:nvPr>
        </p:nvSpPr>
        <p:spPr/>
        <p:txBody>
          <a:bodyPr/>
          <a:lstStyle/>
          <a:p>
            <a:fld id="{7B7D0BA3-F7C9-4B33-80CC-75508996238D}"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62600" y="311256"/>
            <a:ext cx="3124200" cy="984144"/>
          </a:xfrm>
        </p:spPr>
        <p:txBody>
          <a:bodyPr/>
          <a:lstStyle/>
          <a:p>
            <a:r>
              <a:rPr lang="ar-SA" dirty="0"/>
              <a:t>وعاء </a:t>
            </a:r>
            <a:r>
              <a:rPr lang="ar-SA" dirty="0" smtClean="0"/>
              <a:t>برونزي</a:t>
            </a:r>
            <a:endParaRPr lang="ar-SA" dirty="0"/>
          </a:p>
        </p:txBody>
      </p:sp>
      <p:pic>
        <p:nvPicPr>
          <p:cNvPr id="5" name="عنصر نائب للمحتوى 4" descr="yun_5297.jpg"/>
          <p:cNvPicPr>
            <a:picLocks noGrp="1" noChangeAspect="1"/>
          </p:cNvPicPr>
          <p:nvPr>
            <p:ph idx="1"/>
          </p:nvPr>
        </p:nvPicPr>
        <p:blipFill>
          <a:blip r:embed="rId3" cstate="print"/>
          <a:stretch>
            <a:fillRect/>
          </a:stretch>
        </p:blipFill>
        <p:spPr>
          <a:xfrm>
            <a:off x="5505396" y="2001365"/>
            <a:ext cx="3105204" cy="2951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عنصر نائب لرقم الشريحة 3"/>
          <p:cNvSpPr>
            <a:spLocks noGrp="1"/>
          </p:cNvSpPr>
          <p:nvPr>
            <p:ph type="sldNum" sz="quarter" idx="12"/>
          </p:nvPr>
        </p:nvSpPr>
        <p:spPr/>
        <p:txBody>
          <a:bodyPr/>
          <a:lstStyle/>
          <a:p>
            <a:fld id="{7B7D0BA3-F7C9-4B33-80CC-75508996238D}" type="slidenum">
              <a:rPr lang="en-US" smtClean="0"/>
              <a:pPr/>
              <a:t>21</a:t>
            </a:fld>
            <a:endParaRPr lang="en-US" dirty="0"/>
          </a:p>
        </p:txBody>
      </p:sp>
      <p:sp>
        <p:nvSpPr>
          <p:cNvPr id="6" name="عنوان 1"/>
          <p:cNvSpPr txBox="1">
            <a:spLocks/>
          </p:cNvSpPr>
          <p:nvPr/>
        </p:nvSpPr>
        <p:spPr>
          <a:xfrm>
            <a:off x="6324600" y="5257800"/>
            <a:ext cx="2286000" cy="2355744"/>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err="1" smtClean="0">
                <a:ln>
                  <a:noFill/>
                </a:ln>
                <a:solidFill>
                  <a:schemeClr val="tx1"/>
                </a:solidFill>
                <a:effectLst/>
                <a:uLnTx/>
                <a:uFillTx/>
                <a:latin typeface="Arial" pitchFamily="34" charset="0"/>
                <a:ea typeface="+mj-ea"/>
                <a:cs typeface="Arial" pitchFamily="34" charset="0"/>
              </a:rPr>
              <a:t>البرونز </a:t>
            </a:r>
            <a:r>
              <a:rPr kumimoji="0" lang="ar-SA"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مزيج من النحاس والقصدير ليصبح المعدن الجديد أكثر صلابة</a:t>
            </a:r>
            <a:endParaRPr kumimoji="0" lang="ar-SA" sz="3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45058" name="Picture 2" descr="http://drghaly.com/media/10753/html/10753-img001.jpg"/>
          <p:cNvPicPr>
            <a:picLocks noChangeAspect="1" noChangeArrowheads="1"/>
          </p:cNvPicPr>
          <p:nvPr/>
        </p:nvPicPr>
        <p:blipFill>
          <a:blip r:embed="rId4" cstate="print"/>
          <a:srcRect/>
          <a:stretch>
            <a:fillRect/>
          </a:stretch>
        </p:blipFill>
        <p:spPr bwMode="auto">
          <a:xfrm>
            <a:off x="381000" y="1371600"/>
            <a:ext cx="4794607" cy="3200400"/>
          </a:xfrm>
          <a:prstGeom prst="rect">
            <a:avLst/>
          </a:prstGeom>
          <a:noFill/>
        </p:spPr>
      </p:pic>
      <p:sp>
        <p:nvSpPr>
          <p:cNvPr id="7" name="عنوان 1"/>
          <p:cNvSpPr txBox="1">
            <a:spLocks/>
          </p:cNvSpPr>
          <p:nvPr/>
        </p:nvSpPr>
        <p:spPr>
          <a:xfrm>
            <a:off x="1371600" y="5638800"/>
            <a:ext cx="4038600" cy="685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تل </a:t>
            </a:r>
            <a:r>
              <a:rPr kumimoji="0" lang="ar-SA" sz="3200" b="1" i="0" u="none" strike="noStrike" kern="1200" cap="none" spc="0" normalizeH="0" baseline="0" noProof="0" dirty="0" err="1" smtClean="0">
                <a:ln>
                  <a:noFill/>
                </a:ln>
                <a:solidFill>
                  <a:schemeClr val="tx1"/>
                </a:solidFill>
                <a:effectLst/>
                <a:uLnTx/>
                <a:uFillTx/>
                <a:latin typeface="Arial" pitchFamily="34" charset="0"/>
                <a:ea typeface="+mj-ea"/>
                <a:cs typeface="Arial" pitchFamily="34" charset="0"/>
              </a:rPr>
              <a:t>عاي</a:t>
            </a:r>
            <a:endParaRPr kumimoji="0" lang="ar-SA" sz="3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1137788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6400800"/>
          </a:xfrm>
        </p:spPr>
        <p:txBody>
          <a:bodyPr>
            <a:normAutofit fontScale="92500"/>
          </a:bodyPr>
          <a:lstStyle/>
          <a:p>
            <a:pPr algn="r" rtl="1"/>
            <a:r>
              <a:rPr lang="ar-SA" dirty="0"/>
              <a:t> المرحلة  </a:t>
            </a:r>
            <a:r>
              <a:rPr lang="ar-SA" dirty="0" err="1"/>
              <a:t>الثانية </a:t>
            </a:r>
            <a:r>
              <a:rPr lang="ar-SA" dirty="0"/>
              <a:t>( </a:t>
            </a:r>
            <a:r>
              <a:rPr lang="ar-SA" dirty="0" err="1"/>
              <a:t>3000 </a:t>
            </a:r>
            <a:r>
              <a:rPr lang="ar-SA" dirty="0"/>
              <a:t>– 2700 </a:t>
            </a:r>
            <a:r>
              <a:rPr lang="ar-SA" dirty="0" err="1"/>
              <a:t>ق.م ) </a:t>
            </a:r>
            <a:r>
              <a:rPr lang="ar-SA" dirty="0"/>
              <a:t>: تميزت هذه الفترة بوجود المدن المسورة التي انتشرت في جميع المناطق الفلسطينية وما </a:t>
            </a:r>
            <a:r>
              <a:rPr lang="ar-SA" dirty="0" err="1"/>
              <a:t>جاورها </a:t>
            </a:r>
            <a:r>
              <a:rPr lang="ar-SA" dirty="0"/>
              <a:t>، وكان المدن في الغالب تحتل هضاب استراتيجية ومن </a:t>
            </a:r>
            <a:r>
              <a:rPr lang="ar-SA" dirty="0" smtClean="0"/>
              <a:t>أهم </a:t>
            </a:r>
            <a:r>
              <a:rPr lang="ar-SA" dirty="0"/>
              <a:t>هذه </a:t>
            </a:r>
            <a:r>
              <a:rPr lang="ar-SA" dirty="0" err="1"/>
              <a:t>المواقع </a:t>
            </a:r>
            <a:r>
              <a:rPr lang="ar-SA" dirty="0"/>
              <a:t>: تل </a:t>
            </a:r>
            <a:r>
              <a:rPr lang="ar-SA" dirty="0" err="1"/>
              <a:t>تعنك </a:t>
            </a:r>
            <a:r>
              <a:rPr lang="ar-SA" dirty="0"/>
              <a:t>، </a:t>
            </a:r>
            <a:r>
              <a:rPr lang="ar-SA" dirty="0" err="1"/>
              <a:t>وبيسان</a:t>
            </a:r>
            <a:r>
              <a:rPr lang="ar-SA" dirty="0"/>
              <a:t> ، </a:t>
            </a:r>
            <a:r>
              <a:rPr lang="ar-SA" dirty="0" err="1"/>
              <a:t>والعفولة</a:t>
            </a:r>
            <a:r>
              <a:rPr lang="ar-SA" dirty="0"/>
              <a:t> ، وتل الفارعة بالقرب من </a:t>
            </a:r>
            <a:r>
              <a:rPr lang="ar-SA" dirty="0" smtClean="0"/>
              <a:t>نابلس،  </a:t>
            </a:r>
            <a:r>
              <a:rPr lang="ar-SA" dirty="0"/>
              <a:t>كما تميزت هذه الفترة باستعمال </a:t>
            </a:r>
            <a:r>
              <a:rPr lang="ar-SA" dirty="0" smtClean="0"/>
              <a:t>عجلات صناعة  </a:t>
            </a:r>
            <a:r>
              <a:rPr lang="ar-SA" dirty="0"/>
              <a:t>الفخار على نطاق </a:t>
            </a:r>
            <a:r>
              <a:rPr lang="ar-SA" dirty="0" smtClean="0"/>
              <a:t>واسع.</a:t>
            </a:r>
            <a:endParaRPr lang="ar-SA" dirty="0"/>
          </a:p>
          <a:p>
            <a:pPr algn="r" rtl="1"/>
            <a:r>
              <a:rPr lang="ar-SA" dirty="0"/>
              <a:t>المرحلة </a:t>
            </a:r>
            <a:r>
              <a:rPr lang="ar-SA" dirty="0" err="1"/>
              <a:t>الثالثة (2700 </a:t>
            </a:r>
            <a:r>
              <a:rPr lang="ar-SA" dirty="0"/>
              <a:t>– 2300 </a:t>
            </a:r>
            <a:r>
              <a:rPr lang="ar-SA" dirty="0" err="1"/>
              <a:t>ق.م ) </a:t>
            </a:r>
            <a:r>
              <a:rPr lang="ar-SA" dirty="0"/>
              <a:t>: لم تشهد هذه المرحلة تغيراً </a:t>
            </a:r>
            <a:r>
              <a:rPr lang="ar-SA" dirty="0" err="1"/>
              <a:t>حاسماً </a:t>
            </a:r>
            <a:r>
              <a:rPr lang="ar-SA" dirty="0"/>
              <a:t>، </a:t>
            </a:r>
            <a:r>
              <a:rPr lang="ar-SA" dirty="0" smtClean="0"/>
              <a:t>وتميزت </a:t>
            </a:r>
            <a:r>
              <a:rPr lang="ar-SA" dirty="0"/>
              <a:t>بوجود المساكن المؤلفة من عدة </a:t>
            </a:r>
            <a:r>
              <a:rPr lang="ar-SA" dirty="0" err="1"/>
              <a:t>غرف </a:t>
            </a:r>
            <a:r>
              <a:rPr lang="ar-SA" dirty="0"/>
              <a:t>، كما عثر على المعابد مثل معبد </a:t>
            </a:r>
            <a:r>
              <a:rPr lang="ar-SA" dirty="0" err="1"/>
              <a:t>التل </a:t>
            </a:r>
            <a:r>
              <a:rPr lang="ar-SA" dirty="0"/>
              <a:t>( </a:t>
            </a:r>
            <a:r>
              <a:rPr lang="ar-SA" dirty="0" err="1" smtClean="0"/>
              <a:t>عاي</a:t>
            </a:r>
            <a:r>
              <a:rPr lang="ar-SA" dirty="0" smtClean="0"/>
              <a:t> </a:t>
            </a:r>
            <a:r>
              <a:rPr lang="ar-SA" dirty="0" err="1"/>
              <a:t>) </a:t>
            </a:r>
            <a:r>
              <a:rPr lang="ar-SA" dirty="0" smtClean="0"/>
              <a:t>، وتل </a:t>
            </a:r>
            <a:r>
              <a:rPr lang="ar-SA" dirty="0" err="1"/>
              <a:t>المتسلم </a:t>
            </a:r>
            <a:r>
              <a:rPr lang="ar-SA" dirty="0"/>
              <a:t>( </a:t>
            </a:r>
            <a:r>
              <a:rPr lang="ar-SA" dirty="0" err="1"/>
              <a:t>مجدو</a:t>
            </a:r>
            <a:r>
              <a:rPr lang="ar-SA" dirty="0"/>
              <a:t> ) في سهل مرج بن </a:t>
            </a:r>
            <a:r>
              <a:rPr lang="ar-SA" dirty="0" err="1"/>
              <a:t>عامر .</a:t>
            </a:r>
            <a:endParaRPr lang="ar-SA" dirty="0"/>
          </a:p>
          <a:p>
            <a:pPr algn="r" rtl="1"/>
            <a:endParaRPr lang="en-US" dirty="0"/>
          </a:p>
        </p:txBody>
      </p:sp>
      <p:sp>
        <p:nvSpPr>
          <p:cNvPr id="4" name="Slide Number Placeholder 3"/>
          <p:cNvSpPr>
            <a:spLocks noGrp="1"/>
          </p:cNvSpPr>
          <p:nvPr>
            <p:ph type="sldNum" sz="quarter" idx="12"/>
          </p:nvPr>
        </p:nvSpPr>
        <p:spPr/>
        <p:txBody>
          <a:bodyPr/>
          <a:lstStyle/>
          <a:p>
            <a:fld id="{7B7D0BA3-F7C9-4B33-80CC-75508996238D}" type="slidenum">
              <a:rPr lang="en-US" smtClean="0"/>
              <a:pPr/>
              <a:t>22</a:t>
            </a:fld>
            <a:endParaRPr lang="en-US" dirty="0"/>
          </a:p>
        </p:txBody>
      </p:sp>
      <p:sp>
        <p:nvSpPr>
          <p:cNvPr id="7" name="مستطيل 6"/>
          <p:cNvSpPr/>
          <p:nvPr/>
        </p:nvSpPr>
        <p:spPr>
          <a:xfrm>
            <a:off x="304800" y="6934200"/>
            <a:ext cx="6934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تل </a:t>
            </a:r>
            <a:r>
              <a:rPr lang="ar-SA" dirty="0" err="1" smtClean="0"/>
              <a:t>عاي</a:t>
            </a:r>
            <a:r>
              <a:rPr lang="ar-SA" dirty="0" smtClean="0"/>
              <a:t>) يقع على بعد حوالي 3 كيلو متر من قرية </a:t>
            </a:r>
            <a:r>
              <a:rPr lang="ar-SA" dirty="0" err="1" smtClean="0"/>
              <a:t>بيتين.</a:t>
            </a:r>
            <a:r>
              <a:rPr lang="ar-SA" dirty="0" smtClean="0"/>
              <a:t> تبلغ مساحته حوالي 11 هكتار، وقد كان مأهولاً بالسكان ومحصناً خلال المراحل الثلاث الأولى من </a:t>
            </a:r>
            <a:r>
              <a:rPr lang="ar-SA" dirty="0" smtClean="0">
                <a:hlinkClick r:id="rId3" tooltip="العصر البرونزي"/>
              </a:rPr>
              <a:t>العصر البرونزي</a:t>
            </a:r>
            <a:r>
              <a:rPr lang="ar-SA" dirty="0" smtClean="0"/>
              <a:t> القديم.</a:t>
            </a:r>
            <a:endParaRPr lang="ar-S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تل </a:t>
            </a:r>
            <a:r>
              <a:rPr lang="ar-SA" dirty="0" err="1" smtClean="0"/>
              <a:t>بلاطة </a:t>
            </a:r>
            <a:r>
              <a:rPr lang="ar-SA" dirty="0" smtClean="0"/>
              <a:t>” </a:t>
            </a:r>
            <a:r>
              <a:rPr lang="ar-SA" dirty="0" err="1" smtClean="0"/>
              <a:t>شكيم“</a:t>
            </a:r>
            <a:endParaRPr lang="ar-SA" dirty="0"/>
          </a:p>
        </p:txBody>
      </p:sp>
      <p:sp>
        <p:nvSpPr>
          <p:cNvPr id="4" name="عنصر نائب لرقم الشريحة 3"/>
          <p:cNvSpPr>
            <a:spLocks noGrp="1"/>
          </p:cNvSpPr>
          <p:nvPr>
            <p:ph type="sldNum" sz="quarter" idx="12"/>
          </p:nvPr>
        </p:nvSpPr>
        <p:spPr/>
        <p:txBody>
          <a:bodyPr/>
          <a:lstStyle/>
          <a:p>
            <a:fld id="{7B7D0BA3-F7C9-4B33-80CC-75508996238D}" type="slidenum">
              <a:rPr lang="en-US" smtClean="0"/>
              <a:pPr/>
              <a:t>23</a:t>
            </a:fld>
            <a:endParaRPr lang="en-US" dirty="0"/>
          </a:p>
        </p:txBody>
      </p:sp>
      <p:pic>
        <p:nvPicPr>
          <p:cNvPr id="5" name="صورة 4"/>
          <p:cNvPicPr/>
          <p:nvPr/>
        </p:nvPicPr>
        <p:blipFill>
          <a:blip r:embed="rId2" cstate="print"/>
          <a:srcRect/>
          <a:stretch>
            <a:fillRect/>
          </a:stretch>
        </p:blipFill>
        <p:spPr bwMode="auto">
          <a:xfrm>
            <a:off x="1600200" y="2475720"/>
            <a:ext cx="6400800" cy="461088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13562"/>
            <a:ext cx="9144000" cy="5958838"/>
          </a:xfrm>
        </p:spPr>
        <p:txBody>
          <a:bodyPr>
            <a:normAutofit/>
          </a:bodyPr>
          <a:lstStyle/>
          <a:p>
            <a:pPr algn="r" rtl="1"/>
            <a:r>
              <a:rPr lang="ar-SA" dirty="0"/>
              <a:t>المرحلة </a:t>
            </a:r>
            <a:r>
              <a:rPr lang="ar-SA" dirty="0" err="1"/>
              <a:t>الرابعة (2300 </a:t>
            </a:r>
            <a:r>
              <a:rPr lang="ar-SA" dirty="0"/>
              <a:t>– 2000 </a:t>
            </a:r>
            <a:r>
              <a:rPr lang="ar-SA" dirty="0" err="1"/>
              <a:t>ق.م ) </a:t>
            </a:r>
            <a:r>
              <a:rPr lang="ar-SA" dirty="0"/>
              <a:t>: يكتنف هذه المرحلة الغموض ولكن استمرت صناعة الفخار بشكل </a:t>
            </a:r>
            <a:r>
              <a:rPr lang="ar-SA" dirty="0" smtClean="0"/>
              <a:t>أفضل </a:t>
            </a:r>
            <a:r>
              <a:rPr lang="ar-SA" dirty="0"/>
              <a:t>من السابق كما </a:t>
            </a:r>
            <a:r>
              <a:rPr lang="ar-SA" dirty="0" smtClean="0"/>
              <a:t>أصبح </a:t>
            </a:r>
            <a:r>
              <a:rPr lang="ar-SA" dirty="0"/>
              <a:t>النحاس والبرونز ينتجان على نطاق </a:t>
            </a:r>
            <a:r>
              <a:rPr lang="ar-SA" dirty="0" err="1"/>
              <a:t>واسع .</a:t>
            </a:r>
            <a:endParaRPr lang="ar-SA" dirty="0"/>
          </a:p>
          <a:p>
            <a:pPr algn="r" rtl="1">
              <a:buNone/>
            </a:pPr>
            <a:r>
              <a:rPr lang="ar-SA" dirty="0"/>
              <a:t>يعتقد بعض العلماء </a:t>
            </a:r>
            <a:r>
              <a:rPr lang="ar-SA" dirty="0" smtClean="0"/>
              <a:t>أن </a:t>
            </a:r>
            <a:r>
              <a:rPr lang="ar-SA" dirty="0"/>
              <a:t>المدن الكنعانية قد دمرت مع بدايات هذه الفترة على يد </a:t>
            </a:r>
            <a:r>
              <a:rPr lang="ar-SA" dirty="0" smtClean="0"/>
              <a:t>أقوام </a:t>
            </a:r>
            <a:r>
              <a:rPr lang="ar-SA" dirty="0"/>
              <a:t>جديدة دخلت </a:t>
            </a:r>
            <a:r>
              <a:rPr lang="ar-SA" dirty="0" smtClean="0"/>
              <a:t>المنطقة، </a:t>
            </a:r>
            <a:r>
              <a:rPr lang="ar-SA" dirty="0"/>
              <a:t>وقد يكون هؤلاء </a:t>
            </a:r>
            <a:r>
              <a:rPr lang="ar-SA" dirty="0" smtClean="0"/>
              <a:t>هم </a:t>
            </a:r>
            <a:r>
              <a:rPr lang="ar-SA" dirty="0" err="1" smtClean="0"/>
              <a:t>الأموريين</a:t>
            </a:r>
            <a:r>
              <a:rPr lang="ar-SA" dirty="0" smtClean="0"/>
              <a:t> </a:t>
            </a:r>
            <a:r>
              <a:rPr lang="ar-SA" dirty="0" err="1"/>
              <a:t>.</a:t>
            </a:r>
            <a:r>
              <a:rPr lang="ar-SA" dirty="0"/>
              <a:t> </a:t>
            </a:r>
          </a:p>
          <a:p>
            <a:pPr algn="r" rtl="1"/>
            <a:endParaRPr lang="en-US" dirty="0"/>
          </a:p>
        </p:txBody>
      </p:sp>
      <p:sp>
        <p:nvSpPr>
          <p:cNvPr id="4" name="Slide Number Placeholder 3"/>
          <p:cNvSpPr>
            <a:spLocks noGrp="1"/>
          </p:cNvSpPr>
          <p:nvPr>
            <p:ph type="sldNum" sz="quarter" idx="12"/>
          </p:nvPr>
        </p:nvSpPr>
        <p:spPr/>
        <p:txBody>
          <a:bodyPr/>
          <a:lstStyle/>
          <a:p>
            <a:fld id="{7B7D0BA3-F7C9-4B33-80CC-75508996238D}" type="slidenum">
              <a:rPr lang="en-US" smtClean="0"/>
              <a:pPr/>
              <a:t>24</a:t>
            </a:fld>
            <a:endParaRPr lang="en-US" dirty="0"/>
          </a:p>
        </p:txBody>
      </p:sp>
      <p:sp>
        <p:nvSpPr>
          <p:cNvPr id="5" name="عنوان 4"/>
          <p:cNvSpPr>
            <a:spLocks noGrp="1"/>
          </p:cNvSpPr>
          <p:nvPr>
            <p:ph type="title"/>
          </p:nvPr>
        </p:nvSpPr>
        <p:spPr/>
        <p:txBody>
          <a:bodyPr/>
          <a:lstStyle/>
          <a:p>
            <a:endParaRPr lang="ar-S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العصر البرونزي </a:t>
            </a:r>
            <a:r>
              <a:rPr lang="ar-SA" dirty="0" err="1"/>
              <a:t>الوسيط </a:t>
            </a:r>
            <a:r>
              <a:rPr lang="ar-SA" dirty="0"/>
              <a:t>( </a:t>
            </a:r>
            <a:r>
              <a:rPr lang="ar-SA" dirty="0" err="1"/>
              <a:t>2000 </a:t>
            </a:r>
            <a:r>
              <a:rPr lang="ar-SA" dirty="0"/>
              <a:t>-1550 </a:t>
            </a:r>
            <a:r>
              <a:rPr lang="ar-SA" dirty="0" err="1"/>
              <a:t>ق.م ) :</a:t>
            </a:r>
            <a:endParaRPr lang="en-US" dirty="0"/>
          </a:p>
        </p:txBody>
      </p:sp>
      <p:sp>
        <p:nvSpPr>
          <p:cNvPr id="3" name="Content Placeholder 2"/>
          <p:cNvSpPr>
            <a:spLocks noGrp="1"/>
          </p:cNvSpPr>
          <p:nvPr>
            <p:ph idx="1"/>
          </p:nvPr>
        </p:nvSpPr>
        <p:spPr>
          <a:xfrm>
            <a:off x="0" y="1813562"/>
            <a:ext cx="9144000" cy="5958838"/>
          </a:xfrm>
        </p:spPr>
        <p:txBody>
          <a:bodyPr vert="horz" lIns="91440" tIns="45720" rIns="91440" bIns="45720" rtlCol="0" anchor="t">
            <a:normAutofit lnSpcReduction="10000"/>
          </a:bodyPr>
          <a:lstStyle/>
          <a:p>
            <a:pPr algn="r" rtl="1"/>
            <a:r>
              <a:rPr lang="ar-SA" dirty="0"/>
              <a:t>مع بداية هذا العصر عادت المدن الكنعانية لتنشط وتأخذ مكانها من جديد في فلسطين وظهرت </a:t>
            </a:r>
            <a:r>
              <a:rPr lang="ar-SA" dirty="0" smtClean="0"/>
              <a:t>أنماط </a:t>
            </a:r>
            <a:r>
              <a:rPr lang="ar-SA" dirty="0"/>
              <a:t>عمرانية وأنواع فخار جديدة ، وتميز هذه الحقبة بعلاقات تجارية وسياسية واسعة مع مختلف بلدان الشرق الادنى القديم ، كما تمثل هذه المرحلة بدايات التغلغل المصري في فلسطين .</a:t>
            </a:r>
          </a:p>
          <a:p>
            <a:pPr algn="r" rtl="1"/>
            <a:r>
              <a:rPr lang="ar-SA" dirty="0"/>
              <a:t>وتميزت هذه الفترة بوجود المدن المحصنة بجدران منزلقة وخنادق كانت تملأ في الماء لإعاقة المهاجمين ، كما حدث تطور في نوعية المرفقات الجنائزية التي كانت توضع مع المتوفي .</a:t>
            </a:r>
          </a:p>
          <a:p>
            <a:pPr algn="r" rtl="1"/>
            <a:endParaRPr lang="en-US" dirty="0"/>
          </a:p>
        </p:txBody>
      </p:sp>
      <p:sp>
        <p:nvSpPr>
          <p:cNvPr id="4" name="Slide Number Placeholder 3"/>
          <p:cNvSpPr>
            <a:spLocks noGrp="1"/>
          </p:cNvSpPr>
          <p:nvPr>
            <p:ph type="sldNum" sz="quarter" idx="12"/>
          </p:nvPr>
        </p:nvSpPr>
        <p:spPr/>
        <p:txBody>
          <a:bodyPr/>
          <a:lstStyle/>
          <a:p>
            <a:fld id="{7B7D0BA3-F7C9-4B33-80CC-75508996238D}"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err="1" smtClean="0"/>
              <a:t>السورالمنزلق</a:t>
            </a:r>
            <a:r>
              <a:rPr lang="ar-SA" dirty="0" smtClean="0"/>
              <a:t> في </a:t>
            </a:r>
            <a:r>
              <a:rPr lang="ar-SA" dirty="0" err="1" smtClean="0"/>
              <a:t>شكيم</a:t>
            </a:r>
            <a:r>
              <a:rPr lang="ar-SA" dirty="0" smtClean="0"/>
              <a:t> ” </a:t>
            </a:r>
            <a:r>
              <a:rPr lang="ar-SA" dirty="0" err="1" smtClean="0"/>
              <a:t>بلاطة“</a:t>
            </a:r>
            <a:endParaRPr lang="ar-SA" dirty="0"/>
          </a:p>
        </p:txBody>
      </p:sp>
      <p:sp>
        <p:nvSpPr>
          <p:cNvPr id="4" name="عنصر نائب لرقم الشريحة 3"/>
          <p:cNvSpPr>
            <a:spLocks noGrp="1"/>
          </p:cNvSpPr>
          <p:nvPr>
            <p:ph type="sldNum" sz="quarter" idx="12"/>
          </p:nvPr>
        </p:nvSpPr>
        <p:spPr/>
        <p:txBody>
          <a:bodyPr/>
          <a:lstStyle/>
          <a:p>
            <a:fld id="{7B7D0BA3-F7C9-4B33-80CC-75508996238D}" type="slidenum">
              <a:rPr lang="en-US" smtClean="0"/>
              <a:pPr/>
              <a:t>26</a:t>
            </a:fld>
            <a:endParaRPr lang="en-US" dirty="0"/>
          </a:p>
        </p:txBody>
      </p:sp>
      <p:pic>
        <p:nvPicPr>
          <p:cNvPr id="97282" name="Picture 2" descr="ملف:جدران شكيم.jpg"/>
          <p:cNvPicPr>
            <a:picLocks noChangeAspect="1" noChangeArrowheads="1"/>
          </p:cNvPicPr>
          <p:nvPr/>
        </p:nvPicPr>
        <p:blipFill>
          <a:blip r:embed="rId2" cstate="print"/>
          <a:srcRect/>
          <a:stretch>
            <a:fillRect/>
          </a:stretch>
        </p:blipFill>
        <p:spPr bwMode="auto">
          <a:xfrm>
            <a:off x="838200" y="1676400"/>
            <a:ext cx="7620000" cy="570547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العصر البرونزي </a:t>
            </a:r>
            <a:r>
              <a:rPr lang="ar-SA" dirty="0" err="1"/>
              <a:t>الأخير (الحديث ) (1550 </a:t>
            </a:r>
            <a:r>
              <a:rPr lang="ar-SA" dirty="0"/>
              <a:t>- 1200 </a:t>
            </a:r>
            <a:r>
              <a:rPr lang="ar-SA" dirty="0" err="1"/>
              <a:t>ق.م ) :</a:t>
            </a:r>
            <a:r>
              <a:rPr lang="ar-SA" dirty="0"/>
              <a:t/>
            </a:r>
            <a:br>
              <a:rPr lang="ar-SA" dirty="0"/>
            </a:br>
            <a:endParaRPr lang="en-US" dirty="0"/>
          </a:p>
        </p:txBody>
      </p:sp>
      <p:sp>
        <p:nvSpPr>
          <p:cNvPr id="3" name="Content Placeholder 2"/>
          <p:cNvSpPr>
            <a:spLocks noGrp="1"/>
          </p:cNvSpPr>
          <p:nvPr>
            <p:ph idx="1"/>
          </p:nvPr>
        </p:nvSpPr>
        <p:spPr>
          <a:xfrm>
            <a:off x="0" y="1524000"/>
            <a:ext cx="9144000" cy="6248400"/>
          </a:xfrm>
        </p:spPr>
        <p:txBody>
          <a:bodyPr vert="horz" lIns="91440" tIns="45720" rIns="91440" bIns="45720" rtlCol="0" anchor="t">
            <a:normAutofit/>
          </a:bodyPr>
          <a:lstStyle/>
          <a:p>
            <a:pPr algn="r" rtl="1">
              <a:buNone/>
            </a:pPr>
            <a:r>
              <a:rPr lang="ar-SA" dirty="0"/>
              <a:t>تتصف هذه المرحلة بالسيطرة المصرية شبه التامة على </a:t>
            </a:r>
            <a:r>
              <a:rPr lang="ar-SA" dirty="0" smtClean="0"/>
              <a:t>أجزاء </a:t>
            </a:r>
            <a:r>
              <a:rPr lang="ar-SA" dirty="0"/>
              <a:t>من بلاد </a:t>
            </a:r>
            <a:r>
              <a:rPr lang="ar-SA" dirty="0" smtClean="0"/>
              <a:t>الشام، ومنها فلسطين ويظهر ذلك من رسائل تل العمارنة التي </a:t>
            </a:r>
            <a:r>
              <a:rPr lang="ar-SA" dirty="0"/>
              <a:t>تعود الى النصف الاول من القرن الرابع عشر ق.م وتكمن أهمية هذه الرسائل بأنها تعكس الأحوال السياسية والاقتصادية والاجتماعية في منطقة بلاد الشام فهذه الرسائل بالأصل </a:t>
            </a:r>
            <a:r>
              <a:rPr lang="ar-SA" dirty="0" smtClean="0"/>
              <a:t>من ملوك </a:t>
            </a:r>
            <a:r>
              <a:rPr lang="ar-SA" dirty="0"/>
              <a:t>دويلات </a:t>
            </a:r>
            <a:r>
              <a:rPr lang="ar-SA" dirty="0" smtClean="0"/>
              <a:t>المدن الكنعانية الى </a:t>
            </a:r>
            <a:r>
              <a:rPr lang="ar-SA" dirty="0"/>
              <a:t>فرعون </a:t>
            </a:r>
            <a:r>
              <a:rPr lang="ar-SA" dirty="0" smtClean="0"/>
              <a:t>مصر الذين يخضعون </a:t>
            </a:r>
            <a:r>
              <a:rPr lang="ar-SA" dirty="0" err="1" smtClean="0"/>
              <a:t>لولائه </a:t>
            </a:r>
            <a:r>
              <a:rPr lang="ar-SA" dirty="0"/>
              <a:t>.</a:t>
            </a:r>
          </a:p>
          <a:p>
            <a:pPr algn="r" rtl="1"/>
            <a:endParaRPr lang="en-US" dirty="0"/>
          </a:p>
        </p:txBody>
      </p:sp>
      <p:sp>
        <p:nvSpPr>
          <p:cNvPr id="4" name="Slide Number Placeholder 3"/>
          <p:cNvSpPr>
            <a:spLocks noGrp="1"/>
          </p:cNvSpPr>
          <p:nvPr>
            <p:ph type="sldNum" sz="quarter" idx="12"/>
          </p:nvPr>
        </p:nvSpPr>
        <p:spPr/>
        <p:txBody>
          <a:bodyPr/>
          <a:lstStyle/>
          <a:p>
            <a:fld id="{7B7D0BA3-F7C9-4B33-80CC-75508996238D}"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7B7D0BA3-F7C9-4B33-80CC-75508996238D}" type="slidenum">
              <a:rPr lang="en-US" smtClean="0"/>
              <a:pPr/>
              <a:t>28</a:t>
            </a:fld>
            <a:endParaRPr lang="en-US" dirty="0"/>
          </a:p>
        </p:txBody>
      </p:sp>
      <p:pic>
        <p:nvPicPr>
          <p:cNvPr id="98306" name="Picture 2" descr="http://www.arab-ency.com/servers/gallery/7372-2.jpg"/>
          <p:cNvPicPr>
            <a:picLocks noChangeAspect="1" noChangeArrowheads="1"/>
          </p:cNvPicPr>
          <p:nvPr/>
        </p:nvPicPr>
        <p:blipFill>
          <a:blip r:embed="rId2" cstate="print"/>
          <a:srcRect/>
          <a:stretch>
            <a:fillRect/>
          </a:stretch>
        </p:blipFill>
        <p:spPr bwMode="auto">
          <a:xfrm>
            <a:off x="3872120" y="0"/>
            <a:ext cx="4986130" cy="4953000"/>
          </a:xfrm>
          <a:prstGeom prst="rect">
            <a:avLst/>
          </a:prstGeom>
          <a:noFill/>
        </p:spPr>
      </p:pic>
      <p:sp>
        <p:nvSpPr>
          <p:cNvPr id="98308" name="AutoShape 4" descr="نتيجة بحث الصور عن رسائل تل العمارنة"/>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98310" name="AutoShape 6" descr="نتيجة بحث الصور عن رسائل تل العمارنة"/>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98312" name="Picture 8" descr="http://elwcimy.files.wordpress.com/2011/04/d8b1d8b3d8a7d8a6d984-d8aad984-d8a7d984d8b9d985d8a7d8b1d986d8a9.jpg"/>
          <p:cNvPicPr>
            <a:picLocks noChangeAspect="1" noChangeArrowheads="1"/>
          </p:cNvPicPr>
          <p:nvPr/>
        </p:nvPicPr>
        <p:blipFill>
          <a:blip r:embed="rId3" cstate="print"/>
          <a:srcRect/>
          <a:stretch>
            <a:fillRect/>
          </a:stretch>
        </p:blipFill>
        <p:spPr bwMode="auto">
          <a:xfrm>
            <a:off x="0" y="3886200"/>
            <a:ext cx="5181600" cy="3886200"/>
          </a:xfrm>
          <a:prstGeom prst="rect">
            <a:avLst/>
          </a:prstGeom>
          <a:noFill/>
        </p:spPr>
      </p:pic>
      <p:sp>
        <p:nvSpPr>
          <p:cNvPr id="9" name="Title 1"/>
          <p:cNvSpPr>
            <a:spLocks noGrp="1"/>
          </p:cNvSpPr>
          <p:nvPr>
            <p:ph type="title"/>
          </p:nvPr>
        </p:nvSpPr>
        <p:spPr>
          <a:xfrm>
            <a:off x="457200" y="311256"/>
            <a:ext cx="2743200" cy="3041544"/>
          </a:xfrm>
        </p:spPr>
        <p:txBody>
          <a:bodyPr>
            <a:normAutofit/>
          </a:bodyPr>
          <a:lstStyle/>
          <a:p>
            <a:r>
              <a:rPr lang="ar-SA" dirty="0" smtClean="0"/>
              <a:t>رسائل تل العمارنة</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256"/>
            <a:ext cx="8229600" cy="1288944"/>
          </a:xfrm>
        </p:spPr>
        <p:txBody>
          <a:bodyPr>
            <a:normAutofit fontScale="90000"/>
          </a:bodyPr>
          <a:lstStyle/>
          <a:p>
            <a:r>
              <a:rPr lang="ar-SA" dirty="0"/>
              <a:t>العوامل التي تأثر </a:t>
            </a:r>
            <a:r>
              <a:rPr lang="ar-SA" dirty="0" err="1"/>
              <a:t>بها</a:t>
            </a:r>
            <a:r>
              <a:rPr lang="ar-SA" dirty="0"/>
              <a:t> الازدهار الحضاري في </a:t>
            </a:r>
            <a:r>
              <a:rPr lang="ar-SA" dirty="0" err="1"/>
              <a:t>فلسطين </a:t>
            </a:r>
            <a:r>
              <a:rPr lang="ar-SA" dirty="0"/>
              <a:t>( بلاد </a:t>
            </a:r>
            <a:r>
              <a:rPr lang="ar-SA" dirty="0" err="1"/>
              <a:t>كنعان </a:t>
            </a:r>
            <a:r>
              <a:rPr lang="ar-SA" dirty="0"/>
              <a:t>) 1200 </a:t>
            </a:r>
            <a:r>
              <a:rPr lang="ar-SA" dirty="0" err="1"/>
              <a:t>ق.م :</a:t>
            </a:r>
            <a:r>
              <a:rPr lang="ar-SA" dirty="0"/>
              <a:t/>
            </a:r>
            <a:br>
              <a:rPr lang="ar-SA" dirty="0"/>
            </a:br>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marL="514350" indent="-514350" algn="r" rtl="1">
              <a:buFont typeface="+mj-lt"/>
              <a:buAutoNum type="arabicPeriod"/>
            </a:pPr>
            <a:r>
              <a:rPr lang="ar-SA" dirty="0"/>
              <a:t>هجوم </a:t>
            </a:r>
            <a:r>
              <a:rPr lang="ar-SA" dirty="0" err="1"/>
              <a:t>الليبين</a:t>
            </a:r>
            <a:r>
              <a:rPr lang="ar-SA" dirty="0"/>
              <a:t> وشعوب البحر على مصر .</a:t>
            </a:r>
          </a:p>
          <a:p>
            <a:pPr marL="514350" indent="-514350" algn="r" rtl="1">
              <a:buFont typeface="+mj-lt"/>
              <a:buAutoNum type="arabicPeriod"/>
            </a:pPr>
            <a:r>
              <a:rPr lang="ar-SA" dirty="0"/>
              <a:t> هجوم شعوب البحر على الساحل الجنوبي من فلسطين .</a:t>
            </a:r>
          </a:p>
          <a:p>
            <a:pPr marL="514350" indent="-514350" algn="r" rtl="1">
              <a:buFont typeface="+mj-lt"/>
              <a:buAutoNum type="arabicPeriod"/>
            </a:pPr>
            <a:r>
              <a:rPr lang="ar-SA" dirty="0"/>
              <a:t> سقوط الامبراطورية الحثية في بلاد الاناضول .</a:t>
            </a:r>
          </a:p>
          <a:p>
            <a:pPr marL="514350" indent="-514350" algn="r" rtl="1">
              <a:buNone/>
            </a:pPr>
            <a:r>
              <a:rPr lang="ar-SA" dirty="0"/>
              <a:t>كل هذه العوامل ادت الى رسم خارطة سياسية جديدة لبلاد الشام .</a:t>
            </a:r>
          </a:p>
          <a:p>
            <a:pPr marL="514350" indent="-514350" algn="r" rtl="1">
              <a:buFont typeface="+mj-lt"/>
              <a:buAutoNum type="arabicPeriod"/>
            </a:pPr>
            <a:endParaRPr lang="en-US" dirty="0"/>
          </a:p>
        </p:txBody>
      </p:sp>
      <p:sp>
        <p:nvSpPr>
          <p:cNvPr id="4" name="Slide Number Placeholder 3"/>
          <p:cNvSpPr>
            <a:spLocks noGrp="1"/>
          </p:cNvSpPr>
          <p:nvPr>
            <p:ph type="sldNum" sz="quarter" idx="12"/>
          </p:nvPr>
        </p:nvSpPr>
        <p:spPr/>
        <p:txBody>
          <a:bodyPr/>
          <a:lstStyle/>
          <a:p>
            <a:fld id="{7B7D0BA3-F7C9-4B33-80CC-75508996238D}"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err="1"/>
              <a:t>الموقع :</a:t>
            </a:r>
            <a:endParaRPr lang="en-US" dirty="0"/>
          </a:p>
        </p:txBody>
      </p:sp>
      <p:sp>
        <p:nvSpPr>
          <p:cNvPr id="3" name="Slide Number Placeholder 2"/>
          <p:cNvSpPr>
            <a:spLocks noGrp="1"/>
          </p:cNvSpPr>
          <p:nvPr>
            <p:ph type="sldNum" sz="quarter" idx="12"/>
          </p:nvPr>
        </p:nvSpPr>
        <p:spPr/>
        <p:txBody>
          <a:bodyPr/>
          <a:lstStyle/>
          <a:p>
            <a:fld id="{7B7D0BA3-F7C9-4B33-80CC-75508996238D}" type="slidenum">
              <a:rPr lang="en-US" smtClean="0"/>
              <a:pPr/>
              <a:t>3</a:t>
            </a:fld>
            <a:endParaRPr lang="en-US" dirty="0"/>
          </a:p>
        </p:txBody>
      </p:sp>
      <p:sp>
        <p:nvSpPr>
          <p:cNvPr id="4" name="مربع نص 3"/>
          <p:cNvSpPr txBox="1"/>
          <p:nvPr/>
        </p:nvSpPr>
        <p:spPr>
          <a:xfrm>
            <a:off x="457200" y="1981200"/>
            <a:ext cx="8195715" cy="1200329"/>
          </a:xfrm>
          <a:prstGeom prst="rect">
            <a:avLst/>
          </a:prstGeom>
          <a:noFill/>
        </p:spPr>
        <p:txBody>
          <a:bodyPr wrap="square" rtlCol="1">
            <a:spAutoFit/>
          </a:bodyPr>
          <a:lstStyle/>
          <a:p>
            <a:pPr algn="r"/>
            <a:r>
              <a:rPr lang="ar-SA" b="1" dirty="0">
                <a:latin typeface="Adobe Arabic" pitchFamily="18" charset="-78"/>
              </a:rPr>
              <a:t>موقع فلسطين المتوسط بالإضافة الى خصوبة </a:t>
            </a:r>
            <a:r>
              <a:rPr lang="ar-SA" b="1" dirty="0" smtClean="0">
                <a:latin typeface="Adobe Arabic" pitchFamily="18" charset="-78"/>
              </a:rPr>
              <a:t>تربتها </a:t>
            </a:r>
            <a:r>
              <a:rPr lang="ar-SA" b="1" dirty="0">
                <a:latin typeface="Adobe Arabic" pitchFamily="18" charset="-78"/>
              </a:rPr>
              <a:t>واعتدال مناخها جعل منها مركزاً حضارياً منذ أقدم </a:t>
            </a:r>
            <a:r>
              <a:rPr lang="ar-SA" b="1" dirty="0" smtClean="0">
                <a:latin typeface="Adobe Arabic" pitchFamily="18" charset="-78"/>
              </a:rPr>
              <a:t>الأزمنة </a:t>
            </a:r>
            <a:r>
              <a:rPr lang="ar-SA" b="1" dirty="0">
                <a:latin typeface="Adobe Arabic" pitchFamily="18" charset="-78"/>
              </a:rPr>
              <a:t>، وقد شكلت فلسطين وباقي بلاد الشام حلقة وصل بين مصر والعراق فقد كانت تحدها من الشرق حضارة بلاد الرافدين ومن الجنوب حضارة وادي النيل .</a:t>
            </a:r>
          </a:p>
          <a:p>
            <a:endParaRPr lang="ar-SA" dirty="0"/>
          </a:p>
        </p:txBody>
      </p:sp>
      <p:pic>
        <p:nvPicPr>
          <p:cNvPr id="5" name="صورة 4" descr="5_palestine_kanaan_3000BC (1).gif"/>
          <p:cNvPicPr>
            <a:picLocks noChangeAspect="1"/>
          </p:cNvPicPr>
          <p:nvPr/>
        </p:nvPicPr>
        <p:blipFill>
          <a:blip r:embed="rId3" cstate="print"/>
          <a:stretch>
            <a:fillRect/>
          </a:stretch>
        </p:blipFill>
        <p:spPr>
          <a:xfrm>
            <a:off x="1112838" y="2995733"/>
            <a:ext cx="4144962" cy="4421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الدرس الرابع :</a:t>
            </a:r>
            <a:endParaRPr lang="ar-SA" dirty="0"/>
          </a:p>
        </p:txBody>
      </p:sp>
      <p:sp>
        <p:nvSpPr>
          <p:cNvPr id="3" name="Content Placeholder 2"/>
          <p:cNvSpPr>
            <a:spLocks noGrp="1"/>
          </p:cNvSpPr>
          <p:nvPr>
            <p:ph idx="1"/>
          </p:nvPr>
        </p:nvSpPr>
        <p:spPr/>
        <p:txBody>
          <a:bodyPr/>
          <a:lstStyle/>
          <a:p>
            <a:pPr algn="r" rtl="1"/>
            <a:r>
              <a:rPr lang="ar-SA" sz="2800" dirty="0" smtClean="0"/>
              <a:t>أن يكون الطالب قادراً على أن :</a:t>
            </a:r>
          </a:p>
          <a:p>
            <a:pPr marL="514350" indent="-514350" algn="r" rtl="1">
              <a:buFont typeface="+mj-lt"/>
              <a:buAutoNum type="arabicPeriod"/>
            </a:pPr>
            <a:r>
              <a:rPr lang="ar-SA" sz="2400" dirty="0" smtClean="0"/>
              <a:t>يتعرف على الهجمات التي تعرضت لها فلسطين .</a:t>
            </a:r>
          </a:p>
          <a:p>
            <a:pPr marL="514350" indent="-514350" algn="r" rtl="1">
              <a:buFont typeface="+mj-lt"/>
              <a:buAutoNum type="arabicPeriod"/>
            </a:pPr>
            <a:r>
              <a:rPr lang="ar-SA" sz="2400" dirty="0" smtClean="0"/>
              <a:t>يتفهم الإنجازات المعمارية التي قام بها الكنعانيون في فلسطين .</a:t>
            </a:r>
          </a:p>
          <a:p>
            <a:pPr marL="514350" indent="-514350" algn="r" rtl="1">
              <a:buFont typeface="+mj-lt"/>
              <a:buAutoNum type="arabicPeriod"/>
            </a:pPr>
            <a:r>
              <a:rPr lang="ar-SA" sz="2400" dirty="0" smtClean="0"/>
              <a:t>يستوعب ما تعرضت له فلسطين على يد القبائل العبرية .</a:t>
            </a:r>
          </a:p>
          <a:p>
            <a:pPr marL="0" indent="0" algn="r" rtl="1">
              <a:buNone/>
            </a:pPr>
            <a:endParaRPr lang="ar-SA" sz="2400" dirty="0" smtClean="0"/>
          </a:p>
        </p:txBody>
      </p:sp>
      <p:sp>
        <p:nvSpPr>
          <p:cNvPr id="4" name="Slide Number Placeholder 3"/>
          <p:cNvSpPr>
            <a:spLocks noGrp="1"/>
          </p:cNvSpPr>
          <p:nvPr>
            <p:ph type="sldNum" sz="quarter" idx="12"/>
          </p:nvPr>
        </p:nvSpPr>
        <p:spPr/>
        <p:txBody>
          <a:bodyPr/>
          <a:lstStyle/>
          <a:p>
            <a:fld id="{7B7D0BA3-F7C9-4B33-80CC-75508996238D}" type="slidenum">
              <a:rPr lang="en-US" smtClean="0"/>
              <a:pPr/>
              <a:t>30</a:t>
            </a:fld>
            <a:endParaRPr lang="en-US" dirty="0"/>
          </a:p>
        </p:txBody>
      </p:sp>
    </p:spTree>
    <p:extLst>
      <p:ext uri="{BB962C8B-B14F-4D97-AF65-F5344CB8AC3E}">
        <p14:creationId xmlns:p14="http://schemas.microsoft.com/office/powerpoint/2010/main" xmlns="" val="33466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a:t>الدرس الرابع : العصر الحديدي (1200-586 ق.م )</a:t>
            </a:r>
          </a:p>
        </p:txBody>
      </p:sp>
      <p:sp>
        <p:nvSpPr>
          <p:cNvPr id="3" name="Content Placeholder 2"/>
          <p:cNvSpPr>
            <a:spLocks noGrp="1"/>
          </p:cNvSpPr>
          <p:nvPr>
            <p:ph idx="1"/>
          </p:nvPr>
        </p:nvSpPr>
        <p:spPr>
          <a:xfrm>
            <a:off x="0" y="1371600"/>
            <a:ext cx="8915400" cy="6172200"/>
          </a:xfrm>
        </p:spPr>
        <p:txBody>
          <a:bodyPr>
            <a:normAutofit/>
          </a:bodyPr>
          <a:lstStyle/>
          <a:p>
            <a:pPr algn="r" rtl="1"/>
            <a:r>
              <a:rPr lang="ar-SA" dirty="0"/>
              <a:t>بدأ الانسان الكنعاني حوالي 1200 ق.م باستخدام أدواته من الحديد ويحدد العلماء انتهاء العصر الحديدي بسقوط القدس على يد </a:t>
            </a:r>
            <a:r>
              <a:rPr lang="ar-SA" dirty="0" err="1"/>
              <a:t>نبوخذ</a:t>
            </a:r>
            <a:r>
              <a:rPr lang="ar-SA" dirty="0"/>
              <a:t> نصر البابلي عام 586 ق.م وانتهاء حكم مملكة </a:t>
            </a:r>
            <a:r>
              <a:rPr lang="ar-SA" dirty="0" err="1"/>
              <a:t>يهودا .</a:t>
            </a:r>
            <a:endParaRPr lang="ar-SA" dirty="0"/>
          </a:p>
          <a:p>
            <a:pPr algn="r" rtl="1"/>
            <a:r>
              <a:rPr lang="ar-SA" dirty="0"/>
              <a:t>لقد كانت فلسطين مسرحاً لعدد من الصراعات الداخلية وكذلك القوى الكبرى في مصر وبلاد ما بين النهرين وأسيا الصغرى الذي أخذت تسعى لسيطرة على هذه المنطقة الجغرافية </a:t>
            </a:r>
            <a:r>
              <a:rPr lang="ar-SA" dirty="0" err="1"/>
              <a:t>الحيوية .</a:t>
            </a:r>
            <a:r>
              <a:rPr lang="ar-SA" dirty="0"/>
              <a:t> </a:t>
            </a:r>
            <a:endParaRPr lang="ar-SA" dirty="0" smtClean="0"/>
          </a:p>
          <a:p>
            <a:pPr algn="r" rtl="1"/>
            <a:r>
              <a:rPr lang="ar-SA" dirty="0" smtClean="0"/>
              <a:t>ولفهم تاريخ فلسطين القديم لا بد من دراسة تاريخ ثلاثة شعوب هي: 1- الكنعانيون 2- الفلسطينيون </a:t>
            </a:r>
            <a:r>
              <a:rPr lang="ar-SA" dirty="0" err="1" smtClean="0"/>
              <a:t>3 </a:t>
            </a:r>
            <a:r>
              <a:rPr lang="ar-SA" dirty="0" smtClean="0"/>
              <a:t>– العبرانيون.</a:t>
            </a:r>
            <a:endParaRPr lang="ar-SA" dirty="0"/>
          </a:p>
          <a:p>
            <a:pPr algn="r" rtl="1"/>
            <a:endParaRPr lang="en-US" dirty="0"/>
          </a:p>
        </p:txBody>
      </p:sp>
      <p:sp>
        <p:nvSpPr>
          <p:cNvPr id="4" name="Slide Number Placeholder 3"/>
          <p:cNvSpPr>
            <a:spLocks noGrp="1"/>
          </p:cNvSpPr>
          <p:nvPr>
            <p:ph type="sldNum" sz="quarter" idx="12"/>
          </p:nvPr>
        </p:nvSpPr>
        <p:spPr/>
        <p:txBody>
          <a:bodyPr/>
          <a:lstStyle/>
          <a:p>
            <a:fld id="{7B7D0BA3-F7C9-4B33-80CC-75508996238D}"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err="1"/>
              <a:t>الكنعانيون :</a:t>
            </a:r>
            <a:endParaRPr lang="en-US" dirty="0"/>
          </a:p>
        </p:txBody>
      </p:sp>
      <p:sp>
        <p:nvSpPr>
          <p:cNvPr id="3" name="Content Placeholder 2"/>
          <p:cNvSpPr>
            <a:spLocks noGrp="1"/>
          </p:cNvSpPr>
          <p:nvPr>
            <p:ph idx="1"/>
          </p:nvPr>
        </p:nvSpPr>
        <p:spPr>
          <a:xfrm>
            <a:off x="0" y="1447800"/>
            <a:ext cx="9144000" cy="6324600"/>
          </a:xfrm>
        </p:spPr>
        <p:txBody>
          <a:bodyPr>
            <a:normAutofit fontScale="77500" lnSpcReduction="20000"/>
          </a:bodyPr>
          <a:lstStyle/>
          <a:p>
            <a:pPr algn="r" rtl="1"/>
            <a:r>
              <a:rPr lang="ar-SA" dirty="0"/>
              <a:t>هم أقدم الاقوام الذين استقروا في فلسطين وأسسوا حضارة فلسطين القديمة منذ العصر الحجري </a:t>
            </a:r>
            <a:r>
              <a:rPr lang="ar-SA" dirty="0" err="1"/>
              <a:t>الحديث </a:t>
            </a:r>
            <a:r>
              <a:rPr lang="ar-SA" dirty="0" smtClean="0"/>
              <a:t>، وقد </a:t>
            </a:r>
            <a:r>
              <a:rPr lang="ar-SA" dirty="0"/>
              <a:t>بدأت هذه الحضارة تنمو في مختلف المجالات الاقتصادية والسياسية </a:t>
            </a:r>
            <a:r>
              <a:rPr lang="ar-SA" dirty="0" err="1"/>
              <a:t>والفكرية </a:t>
            </a:r>
            <a:r>
              <a:rPr lang="ar-SA" dirty="0"/>
              <a:t>، وتقدموا في مجال التمدن واكتشفوا النحاس الطري ثم خلطوه بالقصدير لإنتاج البرونز الذي ساعدهم في تطوير أدواتهم وكانوا السباقين في صناعة </a:t>
            </a:r>
            <a:r>
              <a:rPr lang="ar-SA" dirty="0" err="1"/>
              <a:t>التعدين .</a:t>
            </a:r>
            <a:r>
              <a:rPr lang="ar-SA" dirty="0"/>
              <a:t> كما اهتموا بزراعة الكروم والتين وكذلك صناعة العاج وصناعة الزجاج والنسيج والصوف والقطن وصناعة الاصباغ.</a:t>
            </a:r>
          </a:p>
          <a:p>
            <a:pPr algn="r" rtl="1"/>
            <a:r>
              <a:rPr lang="ar-SA" dirty="0"/>
              <a:t>اشتهر الكنعانيون بما ابتكروه  من وسائل دفاع وأساليب حربية وبناء القلاع وما يرافقها من </a:t>
            </a:r>
            <a:r>
              <a:rPr lang="ar-SA" dirty="0" err="1"/>
              <a:t>تحصينات</a:t>
            </a:r>
            <a:r>
              <a:rPr lang="ar-SA" dirty="0"/>
              <a:t> دفاعية </a:t>
            </a:r>
            <a:r>
              <a:rPr lang="ar-SA" dirty="0" smtClean="0"/>
              <a:t>وأوصلوا </a:t>
            </a:r>
            <a:r>
              <a:rPr lang="ar-SA" dirty="0"/>
              <a:t>اليها الماء من الداخل لتبقى صامدة في وجه </a:t>
            </a:r>
            <a:r>
              <a:rPr lang="ar-SA" dirty="0" err="1"/>
              <a:t>الغزاة </a:t>
            </a:r>
            <a:r>
              <a:rPr lang="ar-SA" dirty="0"/>
              <a:t>، حيث قاموا بإيصال الماء الى </a:t>
            </a:r>
            <a:r>
              <a:rPr lang="ar-SA" dirty="0" err="1" smtClean="0"/>
              <a:t>أورشليم </a:t>
            </a:r>
            <a:r>
              <a:rPr lang="ar-SA" dirty="0" smtClean="0"/>
              <a:t>: اسم كنعاني معناه مدينة </a:t>
            </a:r>
            <a:r>
              <a:rPr lang="ar-SA" dirty="0" err="1" smtClean="0"/>
              <a:t>السلام .</a:t>
            </a:r>
            <a:endParaRPr lang="ar-SA" dirty="0"/>
          </a:p>
          <a:p>
            <a:pPr algn="r" rtl="1"/>
            <a:r>
              <a:rPr lang="ar-SA" dirty="0"/>
              <a:t>اقتبس الكنعانيون فن البناء عن البابليين وخاصة بناء الاقواس والكنعانيون هم الذين اخترعوا السفينة و وضعوا نظام الحساب </a:t>
            </a:r>
            <a:r>
              <a:rPr lang="ar-SA" dirty="0" smtClean="0"/>
              <a:t>وأعظم </a:t>
            </a:r>
            <a:r>
              <a:rPr lang="ar-SA" dirty="0"/>
              <a:t>ما قاموا </a:t>
            </a:r>
            <a:r>
              <a:rPr lang="ar-SA" dirty="0" err="1"/>
              <a:t>به</a:t>
            </a:r>
            <a:r>
              <a:rPr lang="ar-SA" dirty="0"/>
              <a:t> اختراع </a:t>
            </a:r>
            <a:r>
              <a:rPr lang="ar-SA" dirty="0" smtClean="0"/>
              <a:t>الأبجدية </a:t>
            </a:r>
            <a:r>
              <a:rPr lang="ar-SA" dirty="0" err="1"/>
              <a:t>الهجائية .</a:t>
            </a:r>
            <a:r>
              <a:rPr lang="ar-SA" dirty="0"/>
              <a:t> </a:t>
            </a:r>
            <a:r>
              <a:rPr lang="ar-SA" dirty="0" smtClean="0"/>
              <a:t>أعظم حدث في تاريخ البشرية إلى </a:t>
            </a:r>
            <a:r>
              <a:rPr lang="ar-SA" dirty="0" err="1" smtClean="0"/>
              <a:t>اليوم.</a:t>
            </a:r>
            <a:r>
              <a:rPr lang="ar-SA" dirty="0" smtClean="0"/>
              <a:t> </a:t>
            </a:r>
            <a:endParaRPr lang="ar-SA" dirty="0"/>
          </a:p>
          <a:p>
            <a:pPr algn="r" rtl="1"/>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الأبجدية الهجائية الكنعانية</a:t>
            </a:r>
            <a:endParaRPr lang="ar-SA" dirty="0"/>
          </a:p>
        </p:txBody>
      </p:sp>
      <p:sp>
        <p:nvSpPr>
          <p:cNvPr id="4" name="عنصر نائب لرقم الشريحة 3"/>
          <p:cNvSpPr>
            <a:spLocks noGrp="1"/>
          </p:cNvSpPr>
          <p:nvPr>
            <p:ph type="sldNum" sz="quarter" idx="12"/>
          </p:nvPr>
        </p:nvSpPr>
        <p:spPr/>
        <p:txBody>
          <a:bodyPr/>
          <a:lstStyle/>
          <a:p>
            <a:fld id="{7B7D0BA3-F7C9-4B33-80CC-75508996238D}" type="slidenum">
              <a:rPr lang="en-US" smtClean="0"/>
              <a:pPr/>
              <a:t>33</a:t>
            </a:fld>
            <a:endParaRPr lang="en-US" dirty="0"/>
          </a:p>
        </p:txBody>
      </p:sp>
      <p:pic>
        <p:nvPicPr>
          <p:cNvPr id="99330" name="Picture 2" descr="http://static.annahar.com/storage/attachments/183/p14-02-25514-640_247611_large.jpg"/>
          <p:cNvPicPr>
            <a:picLocks noChangeAspect="1" noChangeArrowheads="1"/>
          </p:cNvPicPr>
          <p:nvPr/>
        </p:nvPicPr>
        <p:blipFill>
          <a:blip r:embed="rId2" cstate="print"/>
          <a:srcRect/>
          <a:stretch>
            <a:fillRect/>
          </a:stretch>
        </p:blipFill>
        <p:spPr bwMode="auto">
          <a:xfrm>
            <a:off x="351185" y="2286000"/>
            <a:ext cx="7878415" cy="44196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err="1"/>
              <a:t>الفلستينيون</a:t>
            </a:r>
            <a:r>
              <a:rPr lang="ar-SA" dirty="0"/>
              <a:t> </a:t>
            </a:r>
            <a:r>
              <a:rPr lang="ar-SA" dirty="0" err="1"/>
              <a:t>:</a:t>
            </a:r>
            <a:endParaRPr lang="en-US" dirty="0"/>
          </a:p>
        </p:txBody>
      </p:sp>
      <p:sp>
        <p:nvSpPr>
          <p:cNvPr id="3" name="Content Placeholder 2"/>
          <p:cNvSpPr>
            <a:spLocks noGrp="1"/>
          </p:cNvSpPr>
          <p:nvPr>
            <p:ph idx="1"/>
          </p:nvPr>
        </p:nvSpPr>
        <p:spPr>
          <a:xfrm>
            <a:off x="0" y="1813562"/>
            <a:ext cx="9144000" cy="5730238"/>
          </a:xfrm>
        </p:spPr>
        <p:txBody>
          <a:bodyPr>
            <a:normAutofit/>
          </a:bodyPr>
          <a:lstStyle/>
          <a:p>
            <a:pPr algn="r" rtl="1"/>
            <a:r>
              <a:rPr lang="ar-SA" dirty="0"/>
              <a:t>هناك خلاف حول </a:t>
            </a:r>
            <a:r>
              <a:rPr lang="ar-SA" dirty="0" smtClean="0"/>
              <a:t>أصل </a:t>
            </a:r>
            <a:r>
              <a:rPr lang="ar-SA" dirty="0" err="1"/>
              <a:t>الفلستينين</a:t>
            </a:r>
            <a:r>
              <a:rPr lang="ar-SA" dirty="0"/>
              <a:t> ، لكن </a:t>
            </a:r>
            <a:r>
              <a:rPr lang="ar-SA" dirty="0" smtClean="0"/>
              <a:t>يرجح أنهم </a:t>
            </a:r>
            <a:r>
              <a:rPr lang="ar-SA" dirty="0"/>
              <a:t>من </a:t>
            </a:r>
            <a:r>
              <a:rPr lang="ar-SA" dirty="0" smtClean="0"/>
              <a:t>من الأقوام الإيجية الذين هاجروا من جزيرة </a:t>
            </a:r>
            <a:r>
              <a:rPr lang="ar-SA" dirty="0" err="1" smtClean="0"/>
              <a:t>كريت </a:t>
            </a:r>
            <a:r>
              <a:rPr lang="ar-SA" dirty="0" smtClean="0"/>
              <a:t>” قبائل </a:t>
            </a:r>
            <a:r>
              <a:rPr lang="ar-SA" dirty="0" err="1" smtClean="0"/>
              <a:t>البلست“.</a:t>
            </a:r>
            <a:endParaRPr lang="ar-SA" dirty="0"/>
          </a:p>
          <a:p>
            <a:pPr algn="r" rtl="1"/>
            <a:r>
              <a:rPr lang="ar-SA" dirty="0"/>
              <a:t>كان </a:t>
            </a:r>
            <a:r>
              <a:rPr lang="ar-SA" dirty="0" err="1"/>
              <a:t>الفلستينيون</a:t>
            </a:r>
            <a:r>
              <a:rPr lang="ar-SA" dirty="0"/>
              <a:t> يحتكرون صناعة صهر الحديد </a:t>
            </a:r>
            <a:r>
              <a:rPr lang="ar-SA" dirty="0" err="1"/>
              <a:t>واستخدامه </a:t>
            </a:r>
            <a:r>
              <a:rPr lang="ar-SA" dirty="0"/>
              <a:t>، كما صنعوا </a:t>
            </a:r>
            <a:r>
              <a:rPr lang="ar-SA" dirty="0" smtClean="0"/>
              <a:t>أنواع </a:t>
            </a:r>
            <a:r>
              <a:rPr lang="ar-SA" dirty="0"/>
              <a:t>من الفخار عليها رسومات </a:t>
            </a:r>
            <a:r>
              <a:rPr lang="ar-SA" dirty="0" smtClean="0"/>
              <a:t>وأشكال </a:t>
            </a:r>
            <a:r>
              <a:rPr lang="ar-SA" dirty="0"/>
              <a:t>هندسية </a:t>
            </a:r>
            <a:r>
              <a:rPr lang="ar-SA" dirty="0" smtClean="0"/>
              <a:t>وطيور، وبنوا عدداً من المدن </a:t>
            </a:r>
            <a:r>
              <a:rPr lang="ar-SA" dirty="0" err="1" smtClean="0"/>
              <a:t>أشهرها </a:t>
            </a:r>
            <a:r>
              <a:rPr lang="ar-SA" dirty="0" smtClean="0"/>
              <a:t>” </a:t>
            </a:r>
            <a:r>
              <a:rPr lang="ar-SA" dirty="0" err="1" smtClean="0"/>
              <a:t>غزة </a:t>
            </a:r>
            <a:r>
              <a:rPr lang="ar-SA" dirty="0" smtClean="0"/>
              <a:t>، أسدود، تل </a:t>
            </a:r>
            <a:r>
              <a:rPr lang="ar-SA" dirty="0" err="1" smtClean="0"/>
              <a:t>الصافي ”.</a:t>
            </a:r>
            <a:endParaRPr lang="ar-SA" dirty="0" smtClean="0"/>
          </a:p>
          <a:p>
            <a:pPr algn="r" rtl="1"/>
            <a:r>
              <a:rPr lang="ar-SA" dirty="0" smtClean="0"/>
              <a:t>احتكوا مع الكنعانيين وكونوا شعباً واحداً هو الشعب الفلسطيني نسبة إلى قبائل </a:t>
            </a:r>
            <a:r>
              <a:rPr lang="ar-SA" dirty="0" err="1" smtClean="0"/>
              <a:t>البالست</a:t>
            </a:r>
            <a:r>
              <a:rPr lang="ar-SA" dirty="0" smtClean="0"/>
              <a:t> </a:t>
            </a:r>
            <a:r>
              <a:rPr lang="ar-SA" dirty="0" err="1" smtClean="0"/>
              <a:t>.</a:t>
            </a:r>
            <a:r>
              <a:rPr lang="ar-SA" dirty="0" smtClean="0"/>
              <a:t> </a:t>
            </a:r>
            <a:endParaRPr lang="ar-SA" dirty="0"/>
          </a:p>
          <a:p>
            <a:pPr algn="r" rtl="1"/>
            <a:endParaRPr lang="en-US" dirty="0"/>
          </a:p>
        </p:txBody>
      </p:sp>
      <p:sp>
        <p:nvSpPr>
          <p:cNvPr id="4" name="Slide Number Placeholder 3"/>
          <p:cNvSpPr>
            <a:spLocks noGrp="1"/>
          </p:cNvSpPr>
          <p:nvPr>
            <p:ph type="sldNum" sz="quarter" idx="12"/>
          </p:nvPr>
        </p:nvSpPr>
        <p:spPr/>
        <p:txBody>
          <a:bodyPr/>
          <a:lstStyle/>
          <a:p>
            <a:fld id="{7B7D0BA3-F7C9-4B33-80CC-75508996238D}"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err="1"/>
              <a:t>العبرانيون :</a:t>
            </a:r>
            <a:endParaRPr lang="en-US" dirty="0"/>
          </a:p>
        </p:txBody>
      </p:sp>
      <p:sp>
        <p:nvSpPr>
          <p:cNvPr id="3" name="Content Placeholder 2"/>
          <p:cNvSpPr>
            <a:spLocks noGrp="1"/>
          </p:cNvSpPr>
          <p:nvPr>
            <p:ph idx="1"/>
          </p:nvPr>
        </p:nvSpPr>
        <p:spPr>
          <a:xfrm>
            <a:off x="0" y="1371600"/>
            <a:ext cx="9144000" cy="6400800"/>
          </a:xfrm>
        </p:spPr>
        <p:txBody>
          <a:bodyPr vert="horz" lIns="91440" tIns="45720" rIns="91440" bIns="45720" rtlCol="0" anchor="t">
            <a:normAutofit fontScale="85000" lnSpcReduction="10000"/>
          </a:bodyPr>
          <a:lstStyle/>
          <a:p>
            <a:pPr algn="r" rtl="1"/>
            <a:r>
              <a:rPr lang="ar-SA" dirty="0"/>
              <a:t>دخلوا فلسطين في مطلع العصر الحديدي فوجدوا الكنعانيين العرب يقيموا في مدن زاهرة تطوقها </a:t>
            </a:r>
            <a:r>
              <a:rPr lang="ar-SA" dirty="0" smtClean="0"/>
              <a:t>الأسوار </a:t>
            </a:r>
            <a:r>
              <a:rPr lang="ar-SA" dirty="0"/>
              <a:t>الضخمة ، </a:t>
            </a:r>
            <a:r>
              <a:rPr lang="ar-SA" dirty="0" smtClean="0"/>
              <a:t>واحتدم </a:t>
            </a:r>
            <a:r>
              <a:rPr lang="ar-SA" dirty="0"/>
              <a:t>الصراع بين السكان الاصليين والقبائل </a:t>
            </a:r>
            <a:r>
              <a:rPr lang="ar-SA" dirty="0" smtClean="0"/>
              <a:t>العبرانية، وتغلبوا على سكانها واحتلوا بلادهم.</a:t>
            </a:r>
          </a:p>
          <a:p>
            <a:pPr algn="r" rtl="1"/>
            <a:r>
              <a:rPr lang="ar-SA" dirty="0" smtClean="0"/>
              <a:t>تكررت </a:t>
            </a:r>
            <a:r>
              <a:rPr lang="ar-SA" dirty="0"/>
              <a:t>هجمات العبرانيين على </a:t>
            </a:r>
            <a:r>
              <a:rPr lang="ar-SA" dirty="0" err="1" smtClean="0"/>
              <a:t>أورشليم </a:t>
            </a:r>
            <a:r>
              <a:rPr lang="ar-SA" dirty="0"/>
              <a:t>( القدس ) بضعة قرون حتى تمكنوا من دخولها بقيادة النبي داود ثم جاء من بعده ولده سليمان الذي وصف عهده بالبذخ والترف مما </a:t>
            </a:r>
            <a:r>
              <a:rPr lang="ar-SA" dirty="0" smtClean="0"/>
              <a:t>أرهق </a:t>
            </a:r>
            <a:r>
              <a:rPr lang="ar-SA" dirty="0"/>
              <a:t>الدولة </a:t>
            </a:r>
            <a:r>
              <a:rPr lang="ar-SA" dirty="0" smtClean="0"/>
              <a:t>وأدى </a:t>
            </a:r>
            <a:r>
              <a:rPr lang="ar-SA" dirty="0"/>
              <a:t>في النهاية </a:t>
            </a:r>
            <a:r>
              <a:rPr lang="ar-SA" dirty="0" smtClean="0"/>
              <a:t>إلى انقسامها إلى إسرائيل </a:t>
            </a:r>
            <a:r>
              <a:rPr lang="ar-SA" dirty="0"/>
              <a:t>في الشمال ويهوذا في </a:t>
            </a:r>
            <a:r>
              <a:rPr lang="ar-SA" dirty="0" smtClean="0"/>
              <a:t>الجنوب، </a:t>
            </a:r>
            <a:r>
              <a:rPr lang="ar-SA" dirty="0"/>
              <a:t>وأخذت المملكتان في الصراع المستمر .</a:t>
            </a:r>
          </a:p>
          <a:p>
            <a:pPr algn="r" rtl="1"/>
            <a:r>
              <a:rPr lang="ar-SA" dirty="0"/>
              <a:t>انتهت مملكة اسرائيل على يد  الملك </a:t>
            </a:r>
            <a:r>
              <a:rPr lang="ar-SA" dirty="0" smtClean="0"/>
              <a:t>الأشوري </a:t>
            </a:r>
            <a:r>
              <a:rPr lang="ar-SA" dirty="0"/>
              <a:t>سرجون الثاني </a:t>
            </a:r>
            <a:r>
              <a:rPr lang="ar-SA" dirty="0" smtClean="0"/>
              <a:t> 722 </a:t>
            </a:r>
            <a:r>
              <a:rPr lang="ar-SA" dirty="0" err="1" smtClean="0"/>
              <a:t>ق.</a:t>
            </a:r>
            <a:r>
              <a:rPr lang="ar-SA" dirty="0" smtClean="0"/>
              <a:t> </a:t>
            </a:r>
            <a:r>
              <a:rPr lang="ar-SA" dirty="0" err="1" smtClean="0"/>
              <a:t>م </a:t>
            </a:r>
            <a:r>
              <a:rPr lang="ar-SA" dirty="0" smtClean="0"/>
              <a:t>، بينما </a:t>
            </a:r>
            <a:r>
              <a:rPr lang="ar-SA" dirty="0"/>
              <a:t>انتهت </a:t>
            </a:r>
            <a:r>
              <a:rPr lang="ar-SA" dirty="0" err="1"/>
              <a:t>ممكلة</a:t>
            </a:r>
            <a:r>
              <a:rPr lang="ar-SA" dirty="0"/>
              <a:t> يهوذا على يد الملك البابلي </a:t>
            </a:r>
            <a:r>
              <a:rPr lang="ar-SA" dirty="0" err="1"/>
              <a:t>نبوخد</a:t>
            </a:r>
            <a:r>
              <a:rPr lang="ar-SA" dirty="0"/>
              <a:t> نصر  </a:t>
            </a:r>
            <a:r>
              <a:rPr lang="ar-SA" dirty="0" smtClean="0"/>
              <a:t>586 </a:t>
            </a:r>
            <a:r>
              <a:rPr lang="ar-SA" dirty="0" err="1" smtClean="0"/>
              <a:t>ق.</a:t>
            </a:r>
            <a:r>
              <a:rPr lang="ar-SA" dirty="0" smtClean="0"/>
              <a:t> </a:t>
            </a:r>
            <a:r>
              <a:rPr lang="ar-SA" dirty="0" err="1" smtClean="0"/>
              <a:t>م .</a:t>
            </a:r>
            <a:endParaRPr lang="ar-SA" dirty="0"/>
          </a:p>
          <a:p>
            <a:pPr algn="r" rtl="1"/>
            <a:endParaRPr lang="en-US" dirty="0"/>
          </a:p>
        </p:txBody>
      </p:sp>
      <p:sp>
        <p:nvSpPr>
          <p:cNvPr id="4" name="Slide Number Placeholder 3"/>
          <p:cNvSpPr>
            <a:spLocks noGrp="1"/>
          </p:cNvSpPr>
          <p:nvPr>
            <p:ph type="sldNum" sz="quarter" idx="12"/>
          </p:nvPr>
        </p:nvSpPr>
        <p:spPr/>
        <p:txBody>
          <a:bodyPr/>
          <a:lstStyle/>
          <a:p>
            <a:fld id="{7B7D0BA3-F7C9-4B33-80CC-75508996238D}"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الدرس الخامس :</a:t>
            </a:r>
            <a:endParaRPr lang="ar-SA" dirty="0"/>
          </a:p>
        </p:txBody>
      </p:sp>
      <p:sp>
        <p:nvSpPr>
          <p:cNvPr id="3" name="Content Placeholder 2"/>
          <p:cNvSpPr>
            <a:spLocks noGrp="1"/>
          </p:cNvSpPr>
          <p:nvPr>
            <p:ph idx="1"/>
          </p:nvPr>
        </p:nvSpPr>
        <p:spPr/>
        <p:txBody>
          <a:bodyPr>
            <a:normAutofit/>
          </a:bodyPr>
          <a:lstStyle/>
          <a:p>
            <a:pPr algn="r" rtl="1"/>
            <a:r>
              <a:rPr lang="ar-SA" sz="2800" dirty="0" smtClean="0"/>
              <a:t>أن يكون الطالب قادراً على أن :</a:t>
            </a:r>
            <a:endParaRPr lang="ar-SA" sz="2800" dirty="0"/>
          </a:p>
          <a:p>
            <a:pPr marL="514350" indent="-514350" algn="r" rtl="1">
              <a:buFont typeface="+mj-lt"/>
              <a:buAutoNum type="arabicPeriod"/>
            </a:pPr>
            <a:r>
              <a:rPr lang="ar-SA" sz="2800" dirty="0" smtClean="0"/>
              <a:t>يتعرف على الغزوات التي تعرضت لها فلسطين على يد الفرس واليونان والفراعنة .</a:t>
            </a:r>
          </a:p>
          <a:p>
            <a:pPr marL="514350" indent="-514350" algn="r" rtl="1">
              <a:buFont typeface="+mj-lt"/>
              <a:buAutoNum type="arabicPeriod"/>
            </a:pPr>
            <a:r>
              <a:rPr lang="ar-SA" sz="2800" dirty="0" smtClean="0"/>
              <a:t>يدرك الأعمال العمرانية التي قام بها هيردوس الأدومي في فلسطين.</a:t>
            </a:r>
          </a:p>
          <a:p>
            <a:pPr marL="514350" indent="-514350" algn="r" rtl="1">
              <a:buFont typeface="+mj-lt"/>
              <a:buAutoNum type="arabicPeriod"/>
            </a:pPr>
            <a:r>
              <a:rPr lang="ar-SA" sz="2800" dirty="0" smtClean="0"/>
              <a:t>تفسير الاعمال العمرانية البيزنطية في فلسطين .</a:t>
            </a:r>
          </a:p>
          <a:p>
            <a:pPr marL="514350" indent="-514350" algn="r" rtl="1">
              <a:buFont typeface="+mj-lt"/>
              <a:buAutoNum type="arabicPeriod"/>
            </a:pPr>
            <a:endParaRPr lang="ar-SA" sz="2800" dirty="0"/>
          </a:p>
        </p:txBody>
      </p:sp>
      <p:sp>
        <p:nvSpPr>
          <p:cNvPr id="4" name="Slide Number Placeholder 3"/>
          <p:cNvSpPr>
            <a:spLocks noGrp="1"/>
          </p:cNvSpPr>
          <p:nvPr>
            <p:ph type="sldNum" sz="quarter" idx="12"/>
          </p:nvPr>
        </p:nvSpPr>
        <p:spPr/>
        <p:txBody>
          <a:bodyPr/>
          <a:lstStyle/>
          <a:p>
            <a:fld id="{7B7D0BA3-F7C9-4B33-80CC-75508996238D}" type="slidenum">
              <a:rPr lang="en-US" smtClean="0"/>
              <a:pPr/>
              <a:t>36</a:t>
            </a:fld>
            <a:endParaRPr lang="en-US" dirty="0"/>
          </a:p>
        </p:txBody>
      </p:sp>
    </p:spTree>
    <p:extLst>
      <p:ext uri="{BB962C8B-B14F-4D97-AF65-F5344CB8AC3E}">
        <p14:creationId xmlns:p14="http://schemas.microsoft.com/office/powerpoint/2010/main" xmlns="" val="1692683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84144"/>
          </a:xfrm>
        </p:spPr>
        <p:txBody>
          <a:bodyPr/>
          <a:lstStyle/>
          <a:p>
            <a:r>
              <a:rPr lang="ar-SA" dirty="0"/>
              <a:t>الدرس الخامس : دخول القوى الخارجية على ارض فلسطين</a:t>
            </a:r>
          </a:p>
        </p:txBody>
      </p:sp>
      <p:sp>
        <p:nvSpPr>
          <p:cNvPr id="3" name="Content Placeholder 2"/>
          <p:cNvSpPr>
            <a:spLocks noGrp="1"/>
          </p:cNvSpPr>
          <p:nvPr>
            <p:ph idx="1"/>
          </p:nvPr>
        </p:nvSpPr>
        <p:spPr>
          <a:xfrm>
            <a:off x="0" y="1371600"/>
            <a:ext cx="9144000" cy="6400800"/>
          </a:xfrm>
        </p:spPr>
        <p:txBody>
          <a:bodyPr vert="horz" lIns="91440" tIns="45720" rIns="91440" bIns="45720" rtlCol="0" anchor="t">
            <a:normAutofit fontScale="92500" lnSpcReduction="10000"/>
          </a:bodyPr>
          <a:lstStyle/>
          <a:p>
            <a:pPr marL="514350" indent="-514350" algn="r" rtl="1">
              <a:buNone/>
            </a:pPr>
            <a:r>
              <a:rPr lang="ar-SA" dirty="0" smtClean="0"/>
              <a:t> فترة </a:t>
            </a:r>
            <a:r>
              <a:rPr lang="ar-SA" dirty="0"/>
              <a:t>الحكم الفارسي ( 539 – 332 </a:t>
            </a:r>
            <a:r>
              <a:rPr lang="ar-SA" dirty="0" err="1"/>
              <a:t>م.ق ) </a:t>
            </a:r>
            <a:r>
              <a:rPr lang="ar-SA" dirty="0" smtClean="0"/>
              <a:t>: </a:t>
            </a:r>
            <a:r>
              <a:rPr lang="ar-SA" dirty="0"/>
              <a:t>سقطت فلسطين بيد </a:t>
            </a:r>
            <a:r>
              <a:rPr lang="ar-SA" dirty="0" smtClean="0"/>
              <a:t>الفرس، </a:t>
            </a:r>
            <a:r>
              <a:rPr lang="ar-SA" dirty="0"/>
              <a:t>وتشير هذه المعلومات </a:t>
            </a:r>
            <a:r>
              <a:rPr lang="ar-SA" dirty="0" smtClean="0"/>
              <a:t>أن </a:t>
            </a:r>
            <a:r>
              <a:rPr lang="ar-SA" dirty="0"/>
              <a:t>النظام الفارسي لم يتدخل بشكل مباشر في </a:t>
            </a:r>
            <a:r>
              <a:rPr lang="ar-SA" dirty="0" smtClean="0"/>
              <a:t>الأوضاع </a:t>
            </a:r>
            <a:r>
              <a:rPr lang="ar-SA" dirty="0"/>
              <a:t>الدينية والسياسية في </a:t>
            </a:r>
            <a:r>
              <a:rPr lang="ar-SA" dirty="0" smtClean="0"/>
              <a:t>فلسطين.</a:t>
            </a:r>
            <a:endParaRPr lang="ar-SA" dirty="0"/>
          </a:p>
          <a:p>
            <a:pPr marL="514350" indent="-514350" algn="r" rtl="1">
              <a:buNone/>
            </a:pPr>
            <a:r>
              <a:rPr lang="ar-SA" dirty="0" smtClean="0"/>
              <a:t>التقسيم </a:t>
            </a:r>
            <a:r>
              <a:rPr lang="ar-SA" dirty="0"/>
              <a:t>الاداري في العهد الفارسي : قسمت فلسطين أيام الفرس الى عدة مقاطعات وهي :الجليل ، السامرة ، القدس وأدوم وفلسطين وكانت اللغة الآرامية هي اللغة السائدة في بلاد </a:t>
            </a:r>
            <a:r>
              <a:rPr lang="ar-SA" dirty="0" err="1"/>
              <a:t>الشام </a:t>
            </a:r>
            <a:r>
              <a:rPr lang="ar-SA" dirty="0" err="1" smtClean="0"/>
              <a:t>.</a:t>
            </a:r>
            <a:endParaRPr lang="ar-SA" dirty="0" smtClean="0"/>
          </a:p>
          <a:p>
            <a:pPr marL="514350" indent="-514350" algn="r" rtl="1">
              <a:buNone/>
            </a:pPr>
            <a:r>
              <a:rPr lang="ar-SA" dirty="0" smtClean="0"/>
              <a:t> </a:t>
            </a:r>
            <a:r>
              <a:rPr lang="ar-SA" dirty="0"/>
              <a:t>كان الفخار في العهد الفارسي أقل تنوعاً وأكثر خشونة والزخرفة فيه </a:t>
            </a:r>
            <a:r>
              <a:rPr lang="ar-SA" dirty="0" smtClean="0"/>
              <a:t>أقل </a:t>
            </a:r>
            <a:r>
              <a:rPr lang="ar-SA" dirty="0"/>
              <a:t>كثير مما كانت عليه ، وبدأت تظهر النقود في فلسطين كتلك التي عثر عليها في القدس .</a:t>
            </a:r>
          </a:p>
        </p:txBody>
      </p:sp>
      <p:sp>
        <p:nvSpPr>
          <p:cNvPr id="4" name="Slide Number Placeholder 3"/>
          <p:cNvSpPr>
            <a:spLocks noGrp="1"/>
          </p:cNvSpPr>
          <p:nvPr>
            <p:ph type="sldNum" sz="quarter" idx="12"/>
          </p:nvPr>
        </p:nvSpPr>
        <p:spPr/>
        <p:txBody>
          <a:bodyPr/>
          <a:lstStyle/>
          <a:p>
            <a:fld id="{7B7D0BA3-F7C9-4B33-80CC-75508996238D}"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الفترة </a:t>
            </a:r>
            <a:r>
              <a:rPr lang="ar-SA" dirty="0" err="1" smtClean="0"/>
              <a:t>الهلينستية</a:t>
            </a:r>
            <a:r>
              <a:rPr lang="ar-SA" dirty="0" smtClean="0"/>
              <a:t> ” اليونانية </a:t>
            </a:r>
            <a:r>
              <a:rPr lang="ar-SA" dirty="0" err="1" smtClean="0"/>
              <a:t>الشرقية“ </a:t>
            </a:r>
            <a:r>
              <a:rPr lang="ar-SA" dirty="0"/>
              <a:t>( </a:t>
            </a:r>
            <a:r>
              <a:rPr lang="ar-SA" dirty="0" err="1"/>
              <a:t>332 </a:t>
            </a:r>
            <a:r>
              <a:rPr lang="ar-SA" dirty="0"/>
              <a:t>– 63 </a:t>
            </a:r>
            <a:r>
              <a:rPr lang="ar-SA" dirty="0" err="1"/>
              <a:t>ق.م ) :</a:t>
            </a:r>
            <a:endParaRPr lang="en-US" dirty="0"/>
          </a:p>
        </p:txBody>
      </p:sp>
      <p:sp>
        <p:nvSpPr>
          <p:cNvPr id="3" name="Content Placeholder 2"/>
          <p:cNvSpPr>
            <a:spLocks noGrp="1"/>
          </p:cNvSpPr>
          <p:nvPr>
            <p:ph idx="1"/>
          </p:nvPr>
        </p:nvSpPr>
        <p:spPr>
          <a:xfrm>
            <a:off x="0" y="1066800"/>
            <a:ext cx="9144000" cy="6705600"/>
          </a:xfrm>
        </p:spPr>
        <p:txBody>
          <a:bodyPr vert="horz" lIns="91440" tIns="45720" rIns="91440" bIns="45720" rtlCol="0" anchor="t">
            <a:normAutofit fontScale="92500" lnSpcReduction="20000"/>
          </a:bodyPr>
          <a:lstStyle/>
          <a:p>
            <a:pPr algn="r" rtl="1"/>
            <a:r>
              <a:rPr lang="ar-SA" dirty="0"/>
              <a:t>بعد انتصار الاسكندر المقدوني على الملك الفارسي دارا الثالث في معركة ايسوس عام 333 ق.م اصبحت فلسطين تحت الحكم اليوناني ، </a:t>
            </a:r>
            <a:r>
              <a:rPr lang="ar-SA" dirty="0" smtClean="0"/>
              <a:t>لكن بعد </a:t>
            </a:r>
            <a:r>
              <a:rPr lang="ar-SA" dirty="0"/>
              <a:t>وفاة الاسكندر المفاجئة </a:t>
            </a:r>
            <a:r>
              <a:rPr lang="ar-SA" dirty="0" smtClean="0"/>
              <a:t>انقسمت </a:t>
            </a:r>
            <a:r>
              <a:rPr lang="ar-SA" dirty="0"/>
              <a:t>الامبراطورية الى دولتين : البطالمة في مصر والسلوقيين في بلاد </a:t>
            </a:r>
            <a:r>
              <a:rPr lang="ar-SA" dirty="0" smtClean="0"/>
              <a:t>الشام، واستمر الصراع بينهما على </a:t>
            </a:r>
            <a:r>
              <a:rPr lang="ar-SA" dirty="0" err="1" smtClean="0"/>
              <a:t>فلسطين .</a:t>
            </a:r>
            <a:r>
              <a:rPr lang="ar-SA" dirty="0" smtClean="0"/>
              <a:t> </a:t>
            </a:r>
          </a:p>
          <a:p>
            <a:pPr algn="r" rtl="1"/>
            <a:r>
              <a:rPr lang="ar-SA" dirty="0" smtClean="0"/>
              <a:t>فلسطين أصابها </a:t>
            </a:r>
            <a:r>
              <a:rPr lang="ar-SA" dirty="0"/>
              <a:t>الضرر في </a:t>
            </a:r>
            <a:r>
              <a:rPr lang="ar-SA" dirty="0" smtClean="0"/>
              <a:t>الحروب</a:t>
            </a:r>
          </a:p>
          <a:p>
            <a:pPr algn="r" rtl="1"/>
            <a:r>
              <a:rPr lang="ar-SA" dirty="0" smtClean="0"/>
              <a:t> </a:t>
            </a:r>
            <a:r>
              <a:rPr lang="ar-SA" dirty="0"/>
              <a:t>إلا انها لم تتأثر بشكل </a:t>
            </a:r>
            <a:r>
              <a:rPr lang="ar-SA" dirty="0" smtClean="0"/>
              <a:t>مباشر</a:t>
            </a:r>
          </a:p>
          <a:p>
            <a:pPr algn="r" rtl="1"/>
            <a:r>
              <a:rPr lang="ar-SA" dirty="0" smtClean="0"/>
              <a:t> </a:t>
            </a:r>
            <a:r>
              <a:rPr lang="ar-SA" dirty="0"/>
              <a:t>وكان يسودها نوع من الاستقرار النسبي </a:t>
            </a:r>
            <a:endParaRPr lang="ar-SA" dirty="0" smtClean="0"/>
          </a:p>
          <a:p>
            <a:pPr algn="r" rtl="1"/>
            <a:r>
              <a:rPr lang="ar-SA" dirty="0" smtClean="0"/>
              <a:t>باستثناء </a:t>
            </a:r>
            <a:r>
              <a:rPr lang="ar-SA" dirty="0"/>
              <a:t>حروب السلوقين مع </a:t>
            </a:r>
            <a:r>
              <a:rPr lang="ar-SA" dirty="0" err="1"/>
              <a:t>المكابيين</a:t>
            </a:r>
            <a:r>
              <a:rPr lang="ar-SA" dirty="0"/>
              <a:t> </a:t>
            </a:r>
            <a:endParaRPr lang="ar-SA" dirty="0" smtClean="0"/>
          </a:p>
          <a:p>
            <a:pPr algn="r" rtl="1"/>
            <a:r>
              <a:rPr lang="ar-SA" dirty="0" smtClean="0"/>
              <a:t>والذي </a:t>
            </a:r>
            <a:r>
              <a:rPr lang="ar-SA" dirty="0"/>
              <a:t>انتهت بقيام الاسرة </a:t>
            </a:r>
            <a:r>
              <a:rPr lang="ar-SA" dirty="0" err="1"/>
              <a:t>الحشمونية</a:t>
            </a:r>
            <a:r>
              <a:rPr lang="ar-SA" dirty="0"/>
              <a:t> .    </a:t>
            </a:r>
          </a:p>
          <a:p>
            <a:pPr algn="r" rtl="1"/>
            <a:endParaRPr lang="en-US" dirty="0"/>
          </a:p>
        </p:txBody>
      </p:sp>
      <p:sp>
        <p:nvSpPr>
          <p:cNvPr id="4" name="Slide Number Placeholder 3"/>
          <p:cNvSpPr>
            <a:spLocks noGrp="1"/>
          </p:cNvSpPr>
          <p:nvPr>
            <p:ph type="sldNum" sz="quarter" idx="12"/>
          </p:nvPr>
        </p:nvSpPr>
        <p:spPr/>
        <p:txBody>
          <a:bodyPr/>
          <a:lstStyle/>
          <a:p>
            <a:fld id="{7B7D0BA3-F7C9-4B33-80CC-75508996238D}" type="slidenum">
              <a:rPr lang="en-US" smtClean="0"/>
              <a:pPr/>
              <a:t>38</a:t>
            </a:fld>
            <a:endParaRPr lang="en-US" dirty="0"/>
          </a:p>
        </p:txBody>
      </p:sp>
      <p:sp>
        <p:nvSpPr>
          <p:cNvPr id="5" name="مستطيل 4"/>
          <p:cNvSpPr/>
          <p:nvPr/>
        </p:nvSpPr>
        <p:spPr>
          <a:xfrm>
            <a:off x="381000" y="3810000"/>
            <a:ext cx="3429000"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a:t>
            </a:r>
            <a:r>
              <a:rPr lang="ar-SA" dirty="0" err="1" smtClean="0"/>
              <a:t>الحشمونيون</a:t>
            </a:r>
            <a:r>
              <a:rPr lang="ar-SA" dirty="0" smtClean="0"/>
              <a:t>» أسرة من الكهنة الملوك حكمت </a:t>
            </a:r>
            <a:r>
              <a:rPr lang="ar-SA" dirty="0" err="1" smtClean="0"/>
              <a:t>اليهود </a:t>
            </a:r>
            <a:r>
              <a:rPr lang="ar-SA" dirty="0" smtClean="0"/>
              <a:t>(العبرانيين) في فلسطين، وذلك بعد أن نجح التمرد </a:t>
            </a:r>
            <a:r>
              <a:rPr lang="ar-SA" dirty="0" err="1" smtClean="0"/>
              <a:t>الحشموني</a:t>
            </a:r>
            <a:r>
              <a:rPr lang="ar-SA" dirty="0" smtClean="0"/>
              <a:t> في تحقيق قدر من الاستقلال السياسي </a:t>
            </a:r>
            <a:r>
              <a:rPr lang="ar-SA" dirty="0" err="1" smtClean="0"/>
              <a:t>لليهود </a:t>
            </a:r>
            <a:r>
              <a:rPr lang="ar-SA" dirty="0" smtClean="0"/>
              <a:t>(العبرانيين</a:t>
            </a:r>
            <a:r>
              <a:rPr lang="ar-SA" dirty="0" err="1" smtClean="0"/>
              <a:t>).</a:t>
            </a:r>
            <a:r>
              <a:rPr lang="ar-SA" dirty="0" smtClean="0"/>
              <a:t> وقد كانت دولتهم، التي كانت </a:t>
            </a:r>
            <a:r>
              <a:rPr lang="ar-SA" dirty="0" err="1" smtClean="0"/>
              <a:t>تُسمَّى </a:t>
            </a:r>
            <a:r>
              <a:rPr lang="ar-SA" dirty="0" smtClean="0"/>
              <a:t>«يهودا»، تتسم بالطابع </a:t>
            </a:r>
            <a:r>
              <a:rPr lang="ar-SA" dirty="0" err="1" smtClean="0"/>
              <a:t>الهيليني</a:t>
            </a:r>
            <a:r>
              <a:rPr lang="ar-SA" dirty="0" smtClean="0"/>
              <a:t> الواضح، فكانت أشبه بدويلة </a:t>
            </a:r>
            <a:r>
              <a:rPr lang="ar-SA" dirty="0" err="1" smtClean="0"/>
              <a:t>هيلينية</a:t>
            </a:r>
            <a:r>
              <a:rPr lang="ar-SA" dirty="0" smtClean="0"/>
              <a:t> تضم اليهود أكثر من كونها دويلة يهودية</a:t>
            </a:r>
            <a:endParaRPr lang="ar-S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295400"/>
          </a:xfrm>
        </p:spPr>
        <p:txBody>
          <a:bodyPr>
            <a:normAutofit/>
          </a:bodyPr>
          <a:lstStyle/>
          <a:p>
            <a:r>
              <a:rPr lang="ar-SA" dirty="0"/>
              <a:t>الفترة </a:t>
            </a:r>
            <a:r>
              <a:rPr lang="ar-SA" dirty="0" err="1"/>
              <a:t>الرومانية </a:t>
            </a:r>
            <a:r>
              <a:rPr lang="ar-SA" dirty="0"/>
              <a:t>( 63 </a:t>
            </a:r>
            <a:r>
              <a:rPr lang="ar-SA" dirty="0" err="1"/>
              <a:t>ق.م </a:t>
            </a:r>
            <a:r>
              <a:rPr lang="ar-SA" dirty="0"/>
              <a:t>– 324 </a:t>
            </a:r>
            <a:r>
              <a:rPr lang="ar-SA" dirty="0" err="1"/>
              <a:t>م )</a:t>
            </a:r>
            <a:r>
              <a:rPr lang="ar-SA" dirty="0"/>
              <a:t> </a:t>
            </a:r>
          </a:p>
        </p:txBody>
      </p:sp>
      <p:sp>
        <p:nvSpPr>
          <p:cNvPr id="3" name="عنصر نائب للمحتوى 2"/>
          <p:cNvSpPr>
            <a:spLocks noGrp="1"/>
          </p:cNvSpPr>
          <p:nvPr>
            <p:ph idx="1"/>
          </p:nvPr>
        </p:nvSpPr>
        <p:spPr>
          <a:xfrm>
            <a:off x="0" y="1813562"/>
            <a:ext cx="9144000" cy="5958838"/>
          </a:xfrm>
        </p:spPr>
        <p:txBody>
          <a:bodyPr>
            <a:normAutofit fontScale="77500" lnSpcReduction="20000"/>
          </a:bodyPr>
          <a:lstStyle/>
          <a:p>
            <a:pPr algn="r" rtl="1"/>
            <a:r>
              <a:rPr lang="ar-SA" dirty="0"/>
              <a:t>في عام 65 ق.م تمكن القائد الروماني </a:t>
            </a:r>
            <a:r>
              <a:rPr lang="ar-SA" dirty="0" err="1"/>
              <a:t>بومبي</a:t>
            </a:r>
            <a:r>
              <a:rPr lang="ar-SA" dirty="0"/>
              <a:t> من القضاء على </a:t>
            </a:r>
            <a:r>
              <a:rPr lang="ar-SA" dirty="0" err="1"/>
              <a:t>السلوقيين</a:t>
            </a:r>
            <a:r>
              <a:rPr lang="ar-SA" dirty="0"/>
              <a:t> ودخول بلاد الشام ومن ثم فلسطين ودخل القدس بعد قتال شديد عام 63 ق.م منهياً الاسرة </a:t>
            </a:r>
            <a:r>
              <a:rPr lang="ar-SA" dirty="0" err="1"/>
              <a:t>الحشمونية</a:t>
            </a:r>
            <a:r>
              <a:rPr lang="ar-SA" dirty="0"/>
              <a:t> ووضع تنظيماً ادارياً </a:t>
            </a:r>
            <a:r>
              <a:rPr lang="ar-SA" dirty="0" err="1"/>
              <a:t>جديداً .</a:t>
            </a:r>
            <a:endParaRPr lang="ar-SA" dirty="0"/>
          </a:p>
          <a:p>
            <a:pPr algn="r" rtl="1"/>
            <a:r>
              <a:rPr lang="ar-SA" dirty="0"/>
              <a:t>وفي سنة </a:t>
            </a:r>
            <a:r>
              <a:rPr lang="ar-SA" dirty="0" err="1"/>
              <a:t>57ق</a:t>
            </a:r>
            <a:r>
              <a:rPr lang="ar-SA" dirty="0"/>
              <a:t>.م  تولى </a:t>
            </a:r>
            <a:r>
              <a:rPr lang="ar-SA" dirty="0" err="1"/>
              <a:t>غابيوس</a:t>
            </a:r>
            <a:r>
              <a:rPr lang="ar-SA" dirty="0"/>
              <a:t> ولاية سوريا وقسم فلسطين الى خمسة أقضية </a:t>
            </a:r>
            <a:r>
              <a:rPr lang="ar-SA" dirty="0" err="1"/>
              <a:t>هي :</a:t>
            </a:r>
            <a:r>
              <a:rPr lang="ar-SA" dirty="0"/>
              <a:t> </a:t>
            </a:r>
          </a:p>
          <a:p>
            <a:pPr marL="514350" indent="-514350" algn="r" rtl="1">
              <a:buFont typeface="+mj-lt"/>
              <a:buAutoNum type="arabicPeriod"/>
            </a:pPr>
            <a:r>
              <a:rPr lang="ar-SA" dirty="0"/>
              <a:t>قضاء بيت </a:t>
            </a:r>
            <a:r>
              <a:rPr lang="ar-SA" dirty="0" err="1"/>
              <a:t>المقدس </a:t>
            </a:r>
            <a:r>
              <a:rPr lang="ar-SA" dirty="0"/>
              <a:t>؛ ويتبعه جبال القدس والخليل </a:t>
            </a:r>
            <a:r>
              <a:rPr lang="ar-SA" dirty="0" err="1"/>
              <a:t>وادوم</a:t>
            </a:r>
            <a:r>
              <a:rPr lang="ar-SA" dirty="0"/>
              <a:t> </a:t>
            </a:r>
            <a:r>
              <a:rPr lang="ar-SA" dirty="0" err="1"/>
              <a:t>.</a:t>
            </a:r>
            <a:endParaRPr lang="ar-SA" dirty="0"/>
          </a:p>
          <a:p>
            <a:pPr marL="514350" indent="-514350" algn="r" rtl="1">
              <a:buFont typeface="+mj-lt"/>
              <a:buAutoNum type="arabicPeriod"/>
            </a:pPr>
            <a:r>
              <a:rPr lang="ar-SA" dirty="0"/>
              <a:t>قضاء </a:t>
            </a:r>
            <a:r>
              <a:rPr lang="ar-SA" dirty="0" err="1"/>
              <a:t>اريحا </a:t>
            </a:r>
            <a:r>
              <a:rPr lang="ar-SA" dirty="0"/>
              <a:t>، وكان يضم السفوح الشرقية لجبال القدس </a:t>
            </a:r>
            <a:r>
              <a:rPr lang="ar-SA" dirty="0" err="1"/>
              <a:t>وعقربة</a:t>
            </a:r>
            <a:r>
              <a:rPr lang="ar-SA" dirty="0"/>
              <a:t> </a:t>
            </a:r>
            <a:r>
              <a:rPr lang="ar-SA" dirty="0" err="1"/>
              <a:t>.</a:t>
            </a:r>
            <a:endParaRPr lang="ar-SA" dirty="0"/>
          </a:p>
          <a:p>
            <a:pPr marL="514350" indent="-514350" algn="r" rtl="1">
              <a:buFont typeface="+mj-lt"/>
              <a:buAutoNum type="arabicPeriod"/>
            </a:pPr>
            <a:r>
              <a:rPr lang="ar-SA" dirty="0"/>
              <a:t>قضاء </a:t>
            </a:r>
            <a:r>
              <a:rPr lang="ar-SA" dirty="0" err="1"/>
              <a:t>جازر </a:t>
            </a:r>
            <a:r>
              <a:rPr lang="ar-SA" dirty="0"/>
              <a:t>؛ وكان يضم السفوح الغربية لمنطقة </a:t>
            </a:r>
            <a:r>
              <a:rPr lang="ar-SA" dirty="0" err="1"/>
              <a:t>القدس </a:t>
            </a:r>
            <a:r>
              <a:rPr lang="ar-SA" dirty="0"/>
              <a:t>- رام </a:t>
            </a:r>
            <a:r>
              <a:rPr lang="ar-SA" dirty="0" err="1"/>
              <a:t>الله .</a:t>
            </a:r>
            <a:endParaRPr lang="ar-SA" dirty="0"/>
          </a:p>
          <a:p>
            <a:pPr marL="514350" indent="-514350" algn="r" rtl="1">
              <a:buFont typeface="+mj-lt"/>
              <a:buAutoNum type="arabicPeriod"/>
            </a:pPr>
            <a:r>
              <a:rPr lang="ar-SA" dirty="0"/>
              <a:t>قضاء </a:t>
            </a:r>
            <a:r>
              <a:rPr lang="ar-SA" dirty="0" err="1"/>
              <a:t>صفورس</a:t>
            </a:r>
            <a:r>
              <a:rPr lang="ar-SA" dirty="0"/>
              <a:t> ( </a:t>
            </a:r>
            <a:r>
              <a:rPr lang="ar-SA" dirty="0" err="1"/>
              <a:t>صفورية</a:t>
            </a:r>
            <a:r>
              <a:rPr lang="ar-SA" dirty="0"/>
              <a:t> ) وكان يشمل الجليل </a:t>
            </a:r>
            <a:r>
              <a:rPr lang="ar-SA" dirty="0" err="1"/>
              <a:t>الشرقي .</a:t>
            </a:r>
            <a:endParaRPr lang="ar-SA" dirty="0"/>
          </a:p>
          <a:p>
            <a:pPr marL="514350" indent="-514350" algn="r" rtl="1">
              <a:buFont typeface="+mj-lt"/>
              <a:buAutoNum type="arabicPeriod"/>
            </a:pPr>
            <a:r>
              <a:rPr lang="ar-SA" dirty="0"/>
              <a:t>قضاء </a:t>
            </a:r>
            <a:r>
              <a:rPr lang="ar-SA" dirty="0" err="1"/>
              <a:t>أماتوس</a:t>
            </a:r>
            <a:r>
              <a:rPr lang="ar-SA" dirty="0"/>
              <a:t> ( </a:t>
            </a:r>
            <a:r>
              <a:rPr lang="ar-SA" dirty="0" err="1"/>
              <a:t>عماتا</a:t>
            </a:r>
            <a:r>
              <a:rPr lang="ar-SA" dirty="0"/>
              <a:t> </a:t>
            </a:r>
            <a:r>
              <a:rPr lang="ar-SA" dirty="0" err="1"/>
              <a:t>) </a:t>
            </a:r>
            <a:r>
              <a:rPr lang="ar-SA" dirty="0"/>
              <a:t>؛ وهو </a:t>
            </a:r>
            <a:r>
              <a:rPr lang="ar-SA" dirty="0" err="1"/>
              <a:t>بيريا</a:t>
            </a:r>
            <a:r>
              <a:rPr lang="ar-SA" dirty="0"/>
              <a:t> </a:t>
            </a:r>
            <a:r>
              <a:rPr lang="ar-SA" dirty="0" err="1"/>
              <a:t>سابقاً </a:t>
            </a:r>
            <a:r>
              <a:rPr lang="ar-SA" dirty="0"/>
              <a:t>( أكثر الى الشرق من نهر </a:t>
            </a:r>
            <a:r>
              <a:rPr lang="ar-SA" dirty="0" err="1"/>
              <a:t>الاردن ) .</a:t>
            </a:r>
            <a:r>
              <a:rPr lang="ar-SA" dirty="0"/>
              <a:t> </a:t>
            </a:r>
          </a:p>
          <a:p>
            <a:pPr algn="r" rtl="1"/>
            <a:endParaRPr lang="ar-SA" dirty="0"/>
          </a:p>
        </p:txBody>
      </p:sp>
      <p:sp>
        <p:nvSpPr>
          <p:cNvPr id="4" name="عنصر نائب لرقم الشريحة 3"/>
          <p:cNvSpPr>
            <a:spLocks noGrp="1"/>
          </p:cNvSpPr>
          <p:nvPr>
            <p:ph type="sldNum" sz="quarter" idx="12"/>
          </p:nvPr>
        </p:nvSpPr>
        <p:spPr/>
        <p:txBody>
          <a:bodyPr/>
          <a:lstStyle/>
          <a:p>
            <a:fld id="{7B7D0BA3-F7C9-4B33-80CC-75508996238D}"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
            </a:r>
            <a:br>
              <a:rPr lang="ar-SA" dirty="0"/>
            </a:br>
            <a:r>
              <a:rPr lang="ar-SA" dirty="0"/>
              <a:t> مميزات </a:t>
            </a:r>
            <a:r>
              <a:rPr lang="ar-SA" dirty="0" err="1"/>
              <a:t>فلسطين :</a:t>
            </a:r>
            <a:endParaRPr lang="en-US" dirty="0"/>
          </a:p>
        </p:txBody>
      </p:sp>
      <p:sp>
        <p:nvSpPr>
          <p:cNvPr id="3" name="Content Placeholder 2"/>
          <p:cNvSpPr>
            <a:spLocks noGrp="1"/>
          </p:cNvSpPr>
          <p:nvPr>
            <p:ph idx="1"/>
          </p:nvPr>
        </p:nvSpPr>
        <p:spPr/>
        <p:txBody>
          <a:bodyPr>
            <a:normAutofit/>
          </a:bodyPr>
          <a:lstStyle/>
          <a:p>
            <a:pPr algn="r" rtl="1"/>
            <a:r>
              <a:rPr lang="ar-SA" sz="2400" dirty="0">
                <a:latin typeface="Adobe Arabic" pitchFamily="18" charset="-78"/>
                <a:cs typeface="+mn-cs"/>
              </a:rPr>
              <a:t>تميزت فلسطين وباقي منطقة الشرق الأدنى القديم بوجود عدد من التحركات البشرية السامية </a:t>
            </a:r>
            <a:r>
              <a:rPr lang="ar-SA" sz="2400" dirty="0" smtClean="0">
                <a:latin typeface="Adobe Arabic" pitchFamily="18" charset="-78"/>
                <a:cs typeface="+mn-cs"/>
              </a:rPr>
              <a:t>والهندية  </a:t>
            </a:r>
            <a:r>
              <a:rPr lang="ar-SA" sz="2400" dirty="0">
                <a:latin typeface="Adobe Arabic" pitchFamily="18" charset="-78"/>
                <a:cs typeface="+mn-cs"/>
              </a:rPr>
              <a:t>– الأوروبية في فترات مختلفة </a:t>
            </a:r>
            <a:r>
              <a:rPr lang="ar-SA" sz="2400" dirty="0" smtClean="0">
                <a:latin typeface="Adobe Arabic" pitchFamily="18" charset="-78"/>
                <a:cs typeface="+mn-cs"/>
              </a:rPr>
              <a:t>، </a:t>
            </a:r>
            <a:r>
              <a:rPr lang="ar-SA" sz="2400" dirty="0">
                <a:latin typeface="Adobe Arabic" pitchFamily="18" charset="-78"/>
                <a:cs typeface="+mn-cs"/>
              </a:rPr>
              <a:t>وكانت بعض هذه التحركات تمر في فلسطين </a:t>
            </a:r>
            <a:r>
              <a:rPr lang="ar-SA" sz="2400" dirty="0" smtClean="0">
                <a:latin typeface="Adobe Arabic" pitchFamily="18" charset="-78"/>
                <a:cs typeface="+mn-cs"/>
              </a:rPr>
              <a:t>مخلفة </a:t>
            </a:r>
            <a:r>
              <a:rPr lang="ar-SA" sz="2400" dirty="0">
                <a:latin typeface="Adobe Arabic" pitchFamily="18" charset="-78"/>
                <a:cs typeface="+mn-cs"/>
              </a:rPr>
              <a:t>بعض العناصر والتقاليد الحضارية المختلفة التي تنتمي إليها لتستقر في فلسطين ولكن هذا لا يعني </a:t>
            </a:r>
            <a:r>
              <a:rPr lang="ar-SA" sz="2400" dirty="0" smtClean="0">
                <a:latin typeface="Adobe Arabic" pitchFamily="18" charset="-78"/>
                <a:cs typeface="+mn-cs"/>
              </a:rPr>
              <a:t>أن </a:t>
            </a:r>
            <a:r>
              <a:rPr lang="ar-SA" sz="2400" dirty="0">
                <a:latin typeface="Adobe Arabic" pitchFamily="18" charset="-78"/>
                <a:cs typeface="+mn-cs"/>
              </a:rPr>
              <a:t>الحضارات التي نشأت على </a:t>
            </a:r>
            <a:r>
              <a:rPr lang="ar-SA" sz="2400" dirty="0" smtClean="0">
                <a:latin typeface="Adobe Arabic" pitchFamily="18" charset="-78"/>
                <a:cs typeface="+mn-cs"/>
              </a:rPr>
              <a:t>أرض </a:t>
            </a:r>
            <a:r>
              <a:rPr lang="ar-SA" sz="2400" dirty="0">
                <a:latin typeface="Adobe Arabic" pitchFamily="18" charset="-78"/>
                <a:cs typeface="+mn-cs"/>
              </a:rPr>
              <a:t>فلسطين بجميع مظاهرها هي من صنع هذه القوى </a:t>
            </a:r>
            <a:r>
              <a:rPr lang="ar-SA" sz="2400" dirty="0" smtClean="0">
                <a:latin typeface="Adobe Arabic" pitchFamily="18" charset="-78"/>
                <a:cs typeface="+mn-cs"/>
              </a:rPr>
              <a:t>وإنما </a:t>
            </a:r>
            <a:r>
              <a:rPr lang="ar-SA" sz="2400" dirty="0">
                <a:latin typeface="Adobe Arabic" pitchFamily="18" charset="-78"/>
                <a:cs typeface="+mn-cs"/>
              </a:rPr>
              <a:t>هي من صنع </a:t>
            </a:r>
            <a:r>
              <a:rPr lang="ar-SA" sz="2400" dirty="0" smtClean="0">
                <a:latin typeface="Adobe Arabic" pitchFamily="18" charset="-78"/>
                <a:cs typeface="+mn-cs"/>
              </a:rPr>
              <a:t>الإنسان </a:t>
            </a:r>
            <a:r>
              <a:rPr lang="ar-SA" sz="2400" dirty="0">
                <a:latin typeface="Adobe Arabic" pitchFamily="18" charset="-78"/>
                <a:cs typeface="+mn-cs"/>
              </a:rPr>
              <a:t>الفلسطيني القديم .</a:t>
            </a:r>
          </a:p>
          <a:p>
            <a:pPr algn="l" rtl="1"/>
            <a:endParaRPr lang="en-US" dirty="0"/>
          </a:p>
        </p:txBody>
      </p:sp>
      <p:sp>
        <p:nvSpPr>
          <p:cNvPr id="4" name="Slide Number Placeholder 3"/>
          <p:cNvSpPr>
            <a:spLocks noGrp="1"/>
          </p:cNvSpPr>
          <p:nvPr>
            <p:ph type="sldNum" sz="quarter" idx="12"/>
          </p:nvPr>
        </p:nvSpPr>
        <p:spPr/>
        <p:txBody>
          <a:bodyPr/>
          <a:lstStyle/>
          <a:p>
            <a:fld id="{7B7D0BA3-F7C9-4B33-80CC-75508996238D}"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الفترة </a:t>
            </a:r>
            <a:r>
              <a:rPr lang="ar-SA" dirty="0" err="1"/>
              <a:t>الرومانية </a:t>
            </a:r>
            <a:r>
              <a:rPr lang="ar-SA" dirty="0"/>
              <a:t>( 63 </a:t>
            </a:r>
            <a:r>
              <a:rPr lang="ar-SA" dirty="0" err="1"/>
              <a:t>ق.م </a:t>
            </a:r>
            <a:r>
              <a:rPr lang="ar-SA" dirty="0"/>
              <a:t>– 324 </a:t>
            </a:r>
            <a:r>
              <a:rPr lang="ar-SA" dirty="0" err="1"/>
              <a:t>م )</a:t>
            </a:r>
            <a:r>
              <a:rPr lang="ar-SA" dirty="0"/>
              <a:t> </a:t>
            </a:r>
          </a:p>
        </p:txBody>
      </p:sp>
      <p:sp>
        <p:nvSpPr>
          <p:cNvPr id="3" name="عنصر نائب للمحتوى 2"/>
          <p:cNvSpPr>
            <a:spLocks noGrp="1"/>
          </p:cNvSpPr>
          <p:nvPr>
            <p:ph idx="1"/>
          </p:nvPr>
        </p:nvSpPr>
        <p:spPr/>
        <p:txBody>
          <a:bodyPr vert="horz" lIns="91440" tIns="45720" rIns="91440" bIns="45720" rtlCol="0" anchor="t">
            <a:normAutofit/>
          </a:bodyPr>
          <a:lstStyle/>
          <a:p>
            <a:pPr algn="r" rtl="1"/>
            <a:r>
              <a:rPr lang="ar-SA" dirty="0"/>
              <a:t>حكم </a:t>
            </a:r>
            <a:r>
              <a:rPr lang="ar-SA" dirty="0" err="1"/>
              <a:t>هيردوس</a:t>
            </a:r>
            <a:r>
              <a:rPr lang="ar-SA" dirty="0"/>
              <a:t> فلسطين ( 37 – 4 ق.م ) ، وكان بناءً من الدرجة الأولى فبنى ميناء كبير وسماه قيصرية نسبة الى اغسطس قيصر  وهي قيسارية الحالية ثم  بنى مدينة السامرة وسمى سبسطية </a:t>
            </a:r>
            <a:r>
              <a:rPr lang="ar-SA" dirty="0" err="1"/>
              <a:t>بإسم</a:t>
            </a:r>
            <a:r>
              <a:rPr lang="ar-SA" dirty="0"/>
              <a:t> </a:t>
            </a:r>
            <a:r>
              <a:rPr lang="ar-SA" dirty="0" err="1"/>
              <a:t>الامبرطور</a:t>
            </a:r>
            <a:r>
              <a:rPr lang="ar-SA" dirty="0"/>
              <a:t> ثم مدينة رأس العين تخليدا لذكر ابية وغيرها من المدن كما بنى المسارح وملاعب الرياضة في مختلف المدن الفلسطينية .</a:t>
            </a:r>
          </a:p>
          <a:p>
            <a:pPr algn="r" rtl="1"/>
            <a:endParaRPr lang="ar-SA" dirty="0"/>
          </a:p>
        </p:txBody>
      </p:sp>
      <p:sp>
        <p:nvSpPr>
          <p:cNvPr id="4" name="عنصر نائب لرقم الشريحة 3"/>
          <p:cNvSpPr>
            <a:spLocks noGrp="1"/>
          </p:cNvSpPr>
          <p:nvPr>
            <p:ph type="sldNum" sz="quarter" idx="12"/>
          </p:nvPr>
        </p:nvSpPr>
        <p:spPr/>
        <p:txBody>
          <a:bodyPr/>
          <a:lstStyle/>
          <a:p>
            <a:fld id="{7B7D0BA3-F7C9-4B33-80CC-75508996238D}"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a:t>الفترة </a:t>
            </a:r>
            <a:r>
              <a:rPr lang="ar-SA" dirty="0" err="1"/>
              <a:t>البيزنطية </a:t>
            </a:r>
            <a:r>
              <a:rPr lang="ar-SA" dirty="0"/>
              <a:t>( 324 </a:t>
            </a:r>
            <a:r>
              <a:rPr lang="ar-SA" dirty="0" err="1"/>
              <a:t>م </a:t>
            </a:r>
            <a:r>
              <a:rPr lang="ar-SA" dirty="0"/>
              <a:t>– </a:t>
            </a:r>
            <a:r>
              <a:rPr lang="ar-SA" dirty="0" err="1"/>
              <a:t>636م</a:t>
            </a:r>
            <a:r>
              <a:rPr lang="ar-SA" dirty="0"/>
              <a:t> </a:t>
            </a:r>
            <a:r>
              <a:rPr lang="ar-SA" dirty="0" err="1"/>
              <a:t>)</a:t>
            </a:r>
            <a:endParaRPr lang="ar-SA" dirty="0"/>
          </a:p>
        </p:txBody>
      </p:sp>
      <p:sp>
        <p:nvSpPr>
          <p:cNvPr id="3" name="عنصر نائب للمحتوى 2"/>
          <p:cNvSpPr>
            <a:spLocks noGrp="1"/>
          </p:cNvSpPr>
          <p:nvPr>
            <p:ph idx="1"/>
          </p:nvPr>
        </p:nvSpPr>
        <p:spPr>
          <a:xfrm>
            <a:off x="0" y="1813562"/>
            <a:ext cx="9144000" cy="5958838"/>
          </a:xfrm>
        </p:spPr>
        <p:txBody>
          <a:bodyPr vert="horz" lIns="91440" tIns="45720" rIns="91440" bIns="45720" rtlCol="0" anchor="t">
            <a:normAutofit fontScale="85000" lnSpcReduction="10000"/>
          </a:bodyPr>
          <a:lstStyle/>
          <a:p>
            <a:pPr algn="r" rtl="1"/>
            <a:r>
              <a:rPr lang="ar-SA" dirty="0"/>
              <a:t>بدأت هذه الفترة باعتراف الملك قسطنطين الأكبر في الديانة المسيحية ديناً رسمياً للدولة الرومانية وبنى عاصمته الجديدة القسطنطينية وقامت والدته هيلانه بزيارة للقدس وأمرت ببناء كنيسة القيامة  في القدس وكنيسة المهد في بيت لحم وكنيسة البشارة في الناصرة .</a:t>
            </a:r>
          </a:p>
          <a:p>
            <a:pPr algn="r" rtl="1"/>
            <a:r>
              <a:rPr lang="ar-SA" dirty="0"/>
              <a:t>خلال سنة 610 م – 622 م قام الفرس بعدة هجمات على </a:t>
            </a:r>
            <a:r>
              <a:rPr lang="ar-SA" dirty="0" err="1"/>
              <a:t>الامبرطورية</a:t>
            </a:r>
            <a:r>
              <a:rPr lang="ar-SA" dirty="0"/>
              <a:t> البيزنطية واستطاعوا بمساعدة اليهود من احتلال القدس عام 614 م </a:t>
            </a:r>
            <a:r>
              <a:rPr lang="ar-SA" dirty="0" smtClean="0"/>
              <a:t>وإشعال </a:t>
            </a:r>
            <a:r>
              <a:rPr lang="ar-SA" dirty="0"/>
              <a:t>النار في عدد من الكنائس ولكن هرقل تمكن من هزيمة الفرس  والوصول </a:t>
            </a:r>
            <a:r>
              <a:rPr lang="ar-SA" dirty="0" smtClean="0"/>
              <a:t>إلى </a:t>
            </a:r>
            <a:r>
              <a:rPr lang="ar-SA" dirty="0"/>
              <a:t>عاصمتهم المدائن سنة 627م وحاصرها وعقد الصلح معهم لكن لم يدم الامر طويلاً لهرقل فهزم امام جيوش المسلمين الذين فتحوا فلسطين .</a:t>
            </a:r>
          </a:p>
          <a:p>
            <a:pPr algn="r" rtl="1"/>
            <a:endParaRPr lang="ar-SA" dirty="0"/>
          </a:p>
        </p:txBody>
      </p:sp>
      <p:sp>
        <p:nvSpPr>
          <p:cNvPr id="4" name="عنصر نائب لرقم الشريحة 3"/>
          <p:cNvSpPr>
            <a:spLocks noGrp="1"/>
          </p:cNvSpPr>
          <p:nvPr>
            <p:ph type="sldNum" sz="quarter" idx="12"/>
          </p:nvPr>
        </p:nvSpPr>
        <p:spPr/>
        <p:txBody>
          <a:bodyPr/>
          <a:lstStyle/>
          <a:p>
            <a:fld id="{7B7D0BA3-F7C9-4B33-80CC-75508996238D}"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أرضية فسيفساء في الناصرة من العصر البيزنطي </a:t>
            </a:r>
          </a:p>
        </p:txBody>
      </p:sp>
      <p:pic>
        <p:nvPicPr>
          <p:cNvPr id="5" name="عنصر نائب للمحتوى 4" descr="30qpt965.jpg"/>
          <p:cNvPicPr>
            <a:picLocks noGrp="1" noChangeAspect="1"/>
          </p:cNvPicPr>
          <p:nvPr>
            <p:ph idx="1"/>
          </p:nvPr>
        </p:nvPicPr>
        <p:blipFill>
          <a:blip r:embed="rId3" cstate="print"/>
          <a:stretch>
            <a:fillRect/>
          </a:stretch>
        </p:blipFill>
        <p:spPr>
          <a:xfrm>
            <a:off x="1363043" y="2248649"/>
            <a:ext cx="6589050" cy="4259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عنصر نائب لرقم الشريحة 3"/>
          <p:cNvSpPr>
            <a:spLocks noGrp="1"/>
          </p:cNvSpPr>
          <p:nvPr>
            <p:ph type="sldNum" sz="quarter" idx="12"/>
          </p:nvPr>
        </p:nvSpPr>
        <p:spPr/>
        <p:txBody>
          <a:bodyPr/>
          <a:lstStyle/>
          <a:p>
            <a:fld id="{7B7D0BA3-F7C9-4B33-80CC-75508996238D}" type="slidenum">
              <a:rPr lang="en-US" smtClean="0"/>
              <a:pPr/>
              <a:t>42</a:t>
            </a:fld>
            <a:endParaRPr lang="en-US" dirty="0"/>
          </a:p>
        </p:txBody>
      </p:sp>
    </p:spTree>
    <p:extLst>
      <p:ext uri="{BB962C8B-B14F-4D97-AF65-F5344CB8AC3E}">
        <p14:creationId xmlns:p14="http://schemas.microsoft.com/office/powerpoint/2010/main" xmlns="" val="1858678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الحياة </a:t>
            </a:r>
            <a:r>
              <a:rPr lang="ar-SA" dirty="0" err="1"/>
              <a:t>السياسية :</a:t>
            </a:r>
            <a:endParaRPr lang="en-US" dirty="0"/>
          </a:p>
        </p:txBody>
      </p:sp>
      <p:sp>
        <p:nvSpPr>
          <p:cNvPr id="3" name="Content Placeholder 2"/>
          <p:cNvSpPr>
            <a:spLocks noGrp="1"/>
          </p:cNvSpPr>
          <p:nvPr>
            <p:ph idx="1"/>
          </p:nvPr>
        </p:nvSpPr>
        <p:spPr>
          <a:xfrm>
            <a:off x="304800" y="1813562"/>
            <a:ext cx="8610600" cy="5129425"/>
          </a:xfrm>
        </p:spPr>
        <p:txBody>
          <a:bodyPr/>
          <a:lstStyle/>
          <a:p>
            <a:pPr algn="r" rtl="1"/>
            <a:r>
              <a:rPr lang="ar-SA" sz="2800" dirty="0"/>
              <a:t>تأثرت حضارة فلسطين بالعناصر الحضارية والسياسية المجاورة لها في مصر والعراق </a:t>
            </a:r>
            <a:r>
              <a:rPr lang="ar-SA" sz="2800" dirty="0" err="1"/>
              <a:t>والأناضول .</a:t>
            </a:r>
            <a:r>
              <a:rPr lang="ar-SA" sz="2800" dirty="0"/>
              <a:t> بطريقة مباشرة أو غير مباشرة في المجالات المادية </a:t>
            </a:r>
            <a:r>
              <a:rPr lang="ar-SA" sz="2800" dirty="0" err="1"/>
              <a:t>والفكرية .</a:t>
            </a:r>
            <a:endParaRPr lang="ar-SA" sz="2800" dirty="0"/>
          </a:p>
          <a:p>
            <a:pPr algn="r" rtl="1"/>
            <a:endParaRPr lang="en-US" dirty="0"/>
          </a:p>
        </p:txBody>
      </p:sp>
      <p:sp>
        <p:nvSpPr>
          <p:cNvPr id="4" name="Slide Number Placeholder 3"/>
          <p:cNvSpPr>
            <a:spLocks noGrp="1"/>
          </p:cNvSpPr>
          <p:nvPr>
            <p:ph type="sldNum" sz="quarter" idx="12"/>
          </p:nvPr>
        </p:nvSpPr>
        <p:spPr/>
        <p:txBody>
          <a:bodyPr/>
          <a:lstStyle/>
          <a:p>
            <a:fld id="{7B7D0BA3-F7C9-4B33-80CC-75508996238D}"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التمازج الحضاري وظهور </a:t>
            </a:r>
            <a:r>
              <a:rPr lang="ar-SA" dirty="0" err="1"/>
              <a:t>المدن :</a:t>
            </a:r>
            <a:endParaRPr lang="en-US" dirty="0"/>
          </a:p>
        </p:txBody>
      </p:sp>
      <p:sp>
        <p:nvSpPr>
          <p:cNvPr id="3" name="Content Placeholder 2"/>
          <p:cNvSpPr>
            <a:spLocks noGrp="1"/>
          </p:cNvSpPr>
          <p:nvPr>
            <p:ph idx="1"/>
          </p:nvPr>
        </p:nvSpPr>
        <p:spPr>
          <a:xfrm>
            <a:off x="228600" y="1813562"/>
            <a:ext cx="8686800" cy="5129425"/>
          </a:xfrm>
        </p:spPr>
        <p:txBody>
          <a:bodyPr/>
          <a:lstStyle/>
          <a:p>
            <a:pPr algn="r" rtl="1"/>
            <a:r>
              <a:rPr lang="ar-SA" sz="2800" dirty="0"/>
              <a:t>نتج عن تفاعل العناصر الخارجية مع العناصر الحضارية المحلية مظهر حضاري جديد تتضح فيه جوانب الامتزاج </a:t>
            </a:r>
            <a:r>
              <a:rPr lang="ar-SA" sz="2800" dirty="0" err="1"/>
              <a:t>الحضاري </a:t>
            </a:r>
            <a:r>
              <a:rPr lang="ar-SA" sz="2800" dirty="0"/>
              <a:t>، الذي أدى بدوره </a:t>
            </a:r>
            <a:r>
              <a:rPr lang="ar-SA" sz="2800" dirty="0" smtClean="0"/>
              <a:t>إلى </a:t>
            </a:r>
            <a:r>
              <a:rPr lang="ar-SA" sz="2800" dirty="0"/>
              <a:t>نشوء المدن المستقلة في </a:t>
            </a:r>
            <a:r>
              <a:rPr lang="ar-SA" sz="2800" dirty="0" err="1"/>
              <a:t>فلسطين </a:t>
            </a:r>
            <a:r>
              <a:rPr lang="ar-SA" sz="2800" dirty="0"/>
              <a:t>، وملاحظة استمرار تحصينها </a:t>
            </a:r>
            <a:r>
              <a:rPr lang="ar-SA" sz="2800" dirty="0" smtClean="0"/>
              <a:t>بالأسوار </a:t>
            </a:r>
            <a:r>
              <a:rPr lang="ar-SA" sz="2800" dirty="0"/>
              <a:t>القوية تدعيماً لاستقلالها الذاتي من ناحية وحماية لها من </a:t>
            </a:r>
            <a:r>
              <a:rPr lang="ar-SA" sz="2800" dirty="0" smtClean="0"/>
              <a:t>الأخطار الأجنبية </a:t>
            </a:r>
            <a:r>
              <a:rPr lang="ar-SA" sz="2800" dirty="0"/>
              <a:t>من ناحية </a:t>
            </a:r>
            <a:r>
              <a:rPr lang="ar-SA" sz="2800" dirty="0" err="1"/>
              <a:t>أخرى .</a:t>
            </a:r>
            <a:endParaRPr lang="ar-SA" sz="2800" dirty="0"/>
          </a:p>
          <a:p>
            <a:pPr algn="r" rtl="1"/>
            <a:endParaRPr lang="en-US" dirty="0"/>
          </a:p>
        </p:txBody>
      </p:sp>
      <p:sp>
        <p:nvSpPr>
          <p:cNvPr id="4" name="Slide Number Placeholder 3"/>
          <p:cNvSpPr>
            <a:spLocks noGrp="1"/>
          </p:cNvSpPr>
          <p:nvPr>
            <p:ph type="sldNum" sz="quarter" idx="12"/>
          </p:nvPr>
        </p:nvSpPr>
        <p:spPr/>
        <p:txBody>
          <a:bodyPr/>
          <a:lstStyle/>
          <a:p>
            <a:fld id="{7B7D0BA3-F7C9-4B33-80CC-75508996238D}"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أشهر المواقع </a:t>
            </a:r>
            <a:r>
              <a:rPr lang="ar-SA" dirty="0" smtClean="0"/>
              <a:t>الأثرية :</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algn="r" rtl="1"/>
            <a:r>
              <a:rPr lang="ar-SA" dirty="0"/>
              <a:t>تتجلى هذه الحضارة الفلسطينية في عدة مواقع أثرية مثل : مجدو ، بيسان ، والتل ، وراس العين ، وتل بيت </a:t>
            </a:r>
            <a:r>
              <a:rPr lang="ar-SA" dirty="0" err="1"/>
              <a:t>مرسيم</a:t>
            </a:r>
            <a:r>
              <a:rPr lang="ar-SA" dirty="0"/>
              <a:t> ، وتل العجول وغيرها من الأماكن ، هذا وقد نشأ على أرض فلسطين عدد من الحضارات منذ أقدم العصور صنفها العلماء في جداول زمنية تبدأ من العصور الحجرية وتنتهي في زمننا هذا .</a:t>
            </a:r>
          </a:p>
          <a:p>
            <a:pPr algn="r" rtl="1"/>
            <a:endParaRPr lang="en-US" dirty="0"/>
          </a:p>
        </p:txBody>
      </p:sp>
      <p:sp>
        <p:nvSpPr>
          <p:cNvPr id="4" name="Slide Number Placeholder 3"/>
          <p:cNvSpPr>
            <a:spLocks noGrp="1"/>
          </p:cNvSpPr>
          <p:nvPr>
            <p:ph type="sldNum" sz="quarter" idx="12"/>
          </p:nvPr>
        </p:nvSpPr>
        <p:spPr/>
        <p:txBody>
          <a:bodyPr/>
          <a:lstStyle/>
          <a:p>
            <a:fld id="{7B7D0BA3-F7C9-4B33-80CC-75508996238D}"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تل مجدو</a:t>
            </a:r>
          </a:p>
        </p:txBody>
      </p:sp>
      <p:pic>
        <p:nvPicPr>
          <p:cNvPr id="5" name="عنصر نائب للمحتوى 4" descr="Tell-MegiddoBig1.jpg"/>
          <p:cNvPicPr>
            <a:picLocks noGrp="1" noChangeAspect="1"/>
          </p:cNvPicPr>
          <p:nvPr>
            <p:ph idx="1"/>
          </p:nvPr>
        </p:nvPicPr>
        <p:blipFill>
          <a:blip r:embed="rId3" cstate="print"/>
          <a:stretch>
            <a:fillRect/>
          </a:stretch>
        </p:blipFill>
        <p:spPr>
          <a:xfrm>
            <a:off x="457200" y="1788988"/>
            <a:ext cx="8229600" cy="47706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عنصر نائب لرقم الشريحة 3"/>
          <p:cNvSpPr>
            <a:spLocks noGrp="1"/>
          </p:cNvSpPr>
          <p:nvPr>
            <p:ph type="sldNum" sz="quarter" idx="12"/>
          </p:nvPr>
        </p:nvSpPr>
        <p:spPr/>
        <p:txBody>
          <a:bodyPr/>
          <a:lstStyle/>
          <a:p>
            <a:fld id="{7B7D0BA3-F7C9-4B33-80CC-75508996238D}" type="slidenum">
              <a:rPr lang="en-US" smtClean="0"/>
              <a:pPr/>
              <a:t>8</a:t>
            </a:fld>
            <a:endParaRPr lang="en-US" dirty="0"/>
          </a:p>
        </p:txBody>
      </p:sp>
    </p:spTree>
    <p:extLst>
      <p:ext uri="{BB962C8B-B14F-4D97-AF65-F5344CB8AC3E}">
        <p14:creationId xmlns:p14="http://schemas.microsoft.com/office/powerpoint/2010/main" xmlns="" val="712748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تل العجول </a:t>
            </a:r>
          </a:p>
        </p:txBody>
      </p:sp>
      <p:pic>
        <p:nvPicPr>
          <p:cNvPr id="5" name="عنصر نائب للمحتوى 4" descr="1412015-114628AM-1.jpg"/>
          <p:cNvPicPr>
            <a:picLocks noGrp="1" noChangeAspect="1"/>
          </p:cNvPicPr>
          <p:nvPr>
            <p:ph idx="1"/>
          </p:nvPr>
        </p:nvPicPr>
        <p:blipFill>
          <a:blip r:embed="rId3" cstate="print"/>
          <a:stretch>
            <a:fillRect/>
          </a:stretch>
        </p:blipFill>
        <p:spPr>
          <a:xfrm>
            <a:off x="959458" y="2121966"/>
            <a:ext cx="7092039" cy="4691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عنصر نائب لرقم الشريحة 3"/>
          <p:cNvSpPr>
            <a:spLocks noGrp="1"/>
          </p:cNvSpPr>
          <p:nvPr>
            <p:ph type="sldNum" sz="quarter" idx="12"/>
          </p:nvPr>
        </p:nvSpPr>
        <p:spPr/>
        <p:txBody>
          <a:bodyPr/>
          <a:lstStyle/>
          <a:p>
            <a:fld id="{7B7D0BA3-F7C9-4B33-80CC-75508996238D}" type="slidenum">
              <a:rPr lang="en-US" smtClean="0"/>
              <a:pPr/>
              <a:t>9</a:t>
            </a:fld>
            <a:endParaRPr lang="en-US" dirty="0"/>
          </a:p>
        </p:txBody>
      </p:sp>
    </p:spTree>
    <p:extLst>
      <p:ext uri="{BB962C8B-B14F-4D97-AF65-F5344CB8AC3E}">
        <p14:creationId xmlns:p14="http://schemas.microsoft.com/office/powerpoint/2010/main" xmlns="" val="67816388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2525</TotalTime>
  <Words>2590</Words>
  <Application>Microsoft Office PowerPoint</Application>
  <PresentationFormat>مخصص</PresentationFormat>
  <Paragraphs>218</Paragraphs>
  <Slides>42</Slides>
  <Notes>32</Notes>
  <HiddenSlides>0</HiddenSlides>
  <MMClips>0</MMClips>
  <ScaleCrop>false</ScaleCrop>
  <HeadingPairs>
    <vt:vector size="4" baseType="variant">
      <vt:variant>
        <vt:lpstr>سمة</vt:lpstr>
      </vt:variant>
      <vt:variant>
        <vt:i4>1</vt:i4>
      </vt:variant>
      <vt:variant>
        <vt:lpstr>عناوين الشرائح</vt:lpstr>
      </vt:variant>
      <vt:variant>
        <vt:i4>42</vt:i4>
      </vt:variant>
    </vt:vector>
  </HeadingPairs>
  <TitlesOfParts>
    <vt:vector size="43" baseType="lpstr">
      <vt:lpstr>1_Office Theme</vt:lpstr>
      <vt:lpstr>الوحدة الأولى: حضارة فلسطين القديمة  </vt:lpstr>
      <vt:lpstr>الدرس الأول: الموقع الحضاري لفلسطين على مر العصور </vt:lpstr>
      <vt:lpstr>الموقع :</vt:lpstr>
      <vt:lpstr>  مميزات فلسطين :</vt:lpstr>
      <vt:lpstr>الحياة السياسية :</vt:lpstr>
      <vt:lpstr>التمازج الحضاري وظهور المدن :</vt:lpstr>
      <vt:lpstr>أشهر المواقع الأثرية :</vt:lpstr>
      <vt:lpstr>تل مجدو</vt:lpstr>
      <vt:lpstr>تل العجول </vt:lpstr>
      <vt:lpstr>الدرس الثاني : العصور الحجرية القديمة :</vt:lpstr>
      <vt:lpstr>1. مرحلة الصيد والجمع والتنقل  ( 1.5 مليون – 19 ألف ق.م )</vt:lpstr>
      <vt:lpstr>مغارة الطابون في جبال الكرمل  </vt:lpstr>
      <vt:lpstr>2.المرحلة الانتقالية العصر الحجري الوسيط ( 19 ألف – 8 ألاف ق.م )</vt:lpstr>
      <vt:lpstr>مغارة شقبة (الحضارة النطوفية ) </vt:lpstr>
      <vt:lpstr>العصر الحجري الحديث  مرحلة القرى الزراعية وبداية الاستقرار ومرحلة الانتاج :</vt:lpstr>
      <vt:lpstr>“تل السلطان ” أريحا</vt:lpstr>
      <vt:lpstr>4. العصر الحجري النحاسي“ واكتشاف الكتابة  (4000-3200 ق.م) </vt:lpstr>
      <vt:lpstr>الشريحة 18</vt:lpstr>
      <vt:lpstr>الدرس الثالث</vt:lpstr>
      <vt:lpstr>الدرس الثالث :العصر البرونزي القديم ( 3200 -200 1ق.م ) :</vt:lpstr>
      <vt:lpstr>وعاء برونزي</vt:lpstr>
      <vt:lpstr>الشريحة 22</vt:lpstr>
      <vt:lpstr>تل بلاطة ” شكيم“</vt:lpstr>
      <vt:lpstr>الشريحة 24</vt:lpstr>
      <vt:lpstr>العصر البرونزي الوسيط ( 2000 -1550 ق.م ) :</vt:lpstr>
      <vt:lpstr>السورالمنزلق في شكيم ” بلاطة“</vt:lpstr>
      <vt:lpstr>العصر البرونزي الأخير (الحديث ) (1550 - 1200 ق.م ) : </vt:lpstr>
      <vt:lpstr>رسائل تل العمارنة</vt:lpstr>
      <vt:lpstr>العوامل التي تأثر بها الازدهار الحضاري في فلسطين ( بلاد كنعان ) 1200 ق.م : </vt:lpstr>
      <vt:lpstr>الدرس الرابع :</vt:lpstr>
      <vt:lpstr>الدرس الرابع : العصر الحديدي (1200-586 ق.م )</vt:lpstr>
      <vt:lpstr>الكنعانيون :</vt:lpstr>
      <vt:lpstr>الأبجدية الهجائية الكنعانية</vt:lpstr>
      <vt:lpstr>الفلستينيون :</vt:lpstr>
      <vt:lpstr>العبرانيون :</vt:lpstr>
      <vt:lpstr>الدرس الخامس :</vt:lpstr>
      <vt:lpstr>الدرس الخامس : دخول القوى الخارجية على ارض فلسطين</vt:lpstr>
      <vt:lpstr>الفترة الهلينستية ” اليونانية الشرقية“ ( 332 – 63 ق.م ) :</vt:lpstr>
      <vt:lpstr>الفترة الرومانية ( 63 ق.م – 324 م ) </vt:lpstr>
      <vt:lpstr>الفترة الرومانية ( 63 ق.م – 324 م ) </vt:lpstr>
      <vt:lpstr>الفترة البيزنطية ( 324 م – 636م )</vt:lpstr>
      <vt:lpstr>أرضية فسيفساء في الناصرة من العصر البيزنطي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nqadi</dc:creator>
  <cp:lastModifiedBy>Run Technology</cp:lastModifiedBy>
  <cp:revision>214</cp:revision>
  <dcterms:created xsi:type="dcterms:W3CDTF">2015-06-15T11:32:50Z</dcterms:created>
  <dcterms:modified xsi:type="dcterms:W3CDTF">2016-04-04T19:55:42Z</dcterms:modified>
</cp:coreProperties>
</file>