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288" r:id="rId2"/>
    <p:sldId id="372" r:id="rId3"/>
    <p:sldId id="374" r:id="rId4"/>
    <p:sldId id="375" r:id="rId5"/>
    <p:sldId id="376" r:id="rId6"/>
    <p:sldId id="393" r:id="rId7"/>
    <p:sldId id="377" r:id="rId8"/>
    <p:sldId id="378" r:id="rId9"/>
    <p:sldId id="394" r:id="rId10"/>
    <p:sldId id="320" r:id="rId11"/>
    <p:sldId id="379" r:id="rId12"/>
    <p:sldId id="395" r:id="rId13"/>
    <p:sldId id="380" r:id="rId14"/>
    <p:sldId id="381" r:id="rId15"/>
    <p:sldId id="382" r:id="rId16"/>
    <p:sldId id="321" r:id="rId17"/>
    <p:sldId id="383" r:id="rId18"/>
    <p:sldId id="385" r:id="rId19"/>
    <p:sldId id="396" r:id="rId20"/>
    <p:sldId id="386" r:id="rId21"/>
    <p:sldId id="387" r:id="rId22"/>
    <p:sldId id="388" r:id="rId23"/>
    <p:sldId id="389" r:id="rId24"/>
    <p:sldId id="390" r:id="rId25"/>
    <p:sldId id="391" r:id="rId26"/>
    <p:sldId id="392" r:id="rId27"/>
    <p:sldId id="397" r:id="rId28"/>
  </p:sldIdLst>
  <p:sldSz cx="91440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2448">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0735" autoAdjust="0"/>
    <p:restoredTop sz="94624" autoAdjust="0"/>
  </p:normalViewPr>
  <p:slideViewPr>
    <p:cSldViewPr>
      <p:cViewPr varScale="1">
        <p:scale>
          <a:sx n="61" d="100"/>
          <a:sy n="61" d="100"/>
        </p:scale>
        <p:origin x="-1392" y="-78"/>
      </p:cViewPr>
      <p:guideLst>
        <p:guide orient="horz" pos="2160"/>
        <p:guide orient="horz" pos="2448"/>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5" d="100"/>
          <a:sy n="55" d="100"/>
        </p:scale>
        <p:origin x="-290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CAABB3-E50A-4B50-9988-42718D2F2348}" type="datetimeFigureOut">
              <a:rPr lang="en-US" smtClean="0"/>
              <a:pPr/>
              <a:t>4/4/2016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41555C-021A-457F-9BE7-E56254ADFA7C}" type="slidenum">
              <a:rPr lang="en-US" smtClean="0"/>
              <a:pPr/>
              <a:t>‹#›</a:t>
            </a:fld>
            <a:endParaRPr lang="en-US" dirty="0"/>
          </a:p>
        </p:txBody>
      </p:sp>
    </p:spTree>
    <p:extLst>
      <p:ext uri="{BB962C8B-B14F-4D97-AF65-F5344CB8AC3E}">
        <p14:creationId xmlns:p14="http://schemas.microsoft.com/office/powerpoint/2010/main" xmlns="" val="1332694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718482-C12D-4E4E-AF5B-091FE3EA0F00}" type="datetimeFigureOut">
              <a:rPr lang="en-US" smtClean="0"/>
              <a:pPr/>
              <a:t>4/4/2016</a:t>
            </a:fld>
            <a:endParaRPr lang="en-US" dirty="0"/>
          </a:p>
        </p:txBody>
      </p:sp>
      <p:sp>
        <p:nvSpPr>
          <p:cNvPr id="4" name="Slide Image Placeholder 3"/>
          <p:cNvSpPr>
            <a:spLocks noGrp="1" noRot="1" noChangeAspect="1"/>
          </p:cNvSpPr>
          <p:nvPr>
            <p:ph type="sldImg" idx="2"/>
          </p:nvPr>
        </p:nvSpPr>
        <p:spPr>
          <a:xfrm>
            <a:off x="1411288" y="685800"/>
            <a:ext cx="40354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374140-1A75-4734-802E-7B32FFB38D01}" type="slidenum">
              <a:rPr lang="en-US" smtClean="0"/>
              <a:pPr/>
              <a:t>‹#›</a:t>
            </a:fld>
            <a:endParaRPr lang="en-US" dirty="0"/>
          </a:p>
        </p:txBody>
      </p:sp>
    </p:spTree>
    <p:extLst>
      <p:ext uri="{BB962C8B-B14F-4D97-AF65-F5344CB8AC3E}">
        <p14:creationId xmlns:p14="http://schemas.microsoft.com/office/powerpoint/2010/main" xmlns="" val="2928019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1</a:t>
            </a:fld>
            <a:endParaRPr lang="en-US" dirty="0"/>
          </a:p>
        </p:txBody>
      </p:sp>
    </p:spTree>
    <p:extLst>
      <p:ext uri="{BB962C8B-B14F-4D97-AF65-F5344CB8AC3E}">
        <p14:creationId xmlns:p14="http://schemas.microsoft.com/office/powerpoint/2010/main" xmlns="" val="23993551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1288" y="685800"/>
            <a:ext cx="40354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374140-1A75-4734-802E-7B32FFB38D01}" type="slidenum">
              <a:rPr lang="en-US" smtClean="0"/>
              <a:pPr/>
              <a:t>10</a:t>
            </a:fld>
            <a:endParaRPr lang="en-US" dirty="0"/>
          </a:p>
        </p:txBody>
      </p:sp>
    </p:spTree>
    <p:extLst>
      <p:ext uri="{BB962C8B-B14F-4D97-AF65-F5344CB8AC3E}">
        <p14:creationId xmlns:p14="http://schemas.microsoft.com/office/powerpoint/2010/main" xmlns="" val="19124095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11</a:t>
            </a:fld>
            <a:endParaRPr lang="en-US" dirty="0"/>
          </a:p>
        </p:txBody>
      </p:sp>
    </p:spTree>
    <p:extLst>
      <p:ext uri="{BB962C8B-B14F-4D97-AF65-F5344CB8AC3E}">
        <p14:creationId xmlns:p14="http://schemas.microsoft.com/office/powerpoint/2010/main" xmlns="" val="42740639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12</a:t>
            </a:fld>
            <a:endParaRPr lang="en-US" dirty="0"/>
          </a:p>
        </p:txBody>
      </p:sp>
    </p:spTree>
    <p:extLst>
      <p:ext uri="{BB962C8B-B14F-4D97-AF65-F5344CB8AC3E}">
        <p14:creationId xmlns:p14="http://schemas.microsoft.com/office/powerpoint/2010/main" xmlns="" val="31621211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13</a:t>
            </a:fld>
            <a:endParaRPr lang="en-US" dirty="0"/>
          </a:p>
        </p:txBody>
      </p:sp>
    </p:spTree>
    <p:extLst>
      <p:ext uri="{BB962C8B-B14F-4D97-AF65-F5344CB8AC3E}">
        <p14:creationId xmlns:p14="http://schemas.microsoft.com/office/powerpoint/2010/main" xmlns="" val="35933592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14</a:t>
            </a:fld>
            <a:endParaRPr lang="en-US" dirty="0"/>
          </a:p>
        </p:txBody>
      </p:sp>
    </p:spTree>
    <p:extLst>
      <p:ext uri="{BB962C8B-B14F-4D97-AF65-F5344CB8AC3E}">
        <p14:creationId xmlns:p14="http://schemas.microsoft.com/office/powerpoint/2010/main" xmlns="" val="25402476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15</a:t>
            </a:fld>
            <a:endParaRPr lang="en-US" dirty="0"/>
          </a:p>
        </p:txBody>
      </p:sp>
    </p:spTree>
    <p:extLst>
      <p:ext uri="{BB962C8B-B14F-4D97-AF65-F5344CB8AC3E}">
        <p14:creationId xmlns:p14="http://schemas.microsoft.com/office/powerpoint/2010/main" xmlns="" val="13810683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1288" y="685800"/>
            <a:ext cx="40354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374140-1A75-4734-802E-7B32FFB38D01}" type="slidenum">
              <a:rPr lang="en-US" smtClean="0"/>
              <a:pPr/>
              <a:t>16</a:t>
            </a:fld>
            <a:endParaRPr lang="en-US" dirty="0"/>
          </a:p>
        </p:txBody>
      </p:sp>
    </p:spTree>
    <p:extLst>
      <p:ext uri="{BB962C8B-B14F-4D97-AF65-F5344CB8AC3E}">
        <p14:creationId xmlns:p14="http://schemas.microsoft.com/office/powerpoint/2010/main" xmlns="" val="19365348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17</a:t>
            </a:fld>
            <a:endParaRPr lang="en-US" dirty="0"/>
          </a:p>
        </p:txBody>
      </p:sp>
    </p:spTree>
    <p:extLst>
      <p:ext uri="{BB962C8B-B14F-4D97-AF65-F5344CB8AC3E}">
        <p14:creationId xmlns:p14="http://schemas.microsoft.com/office/powerpoint/2010/main" xmlns="" val="20197452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18</a:t>
            </a:fld>
            <a:endParaRPr lang="en-US" dirty="0"/>
          </a:p>
        </p:txBody>
      </p:sp>
    </p:spTree>
    <p:extLst>
      <p:ext uri="{BB962C8B-B14F-4D97-AF65-F5344CB8AC3E}">
        <p14:creationId xmlns:p14="http://schemas.microsoft.com/office/powerpoint/2010/main" xmlns="" val="13615652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19</a:t>
            </a:fld>
            <a:endParaRPr lang="en-US" dirty="0"/>
          </a:p>
        </p:txBody>
      </p:sp>
    </p:spTree>
    <p:extLst>
      <p:ext uri="{BB962C8B-B14F-4D97-AF65-F5344CB8AC3E}">
        <p14:creationId xmlns:p14="http://schemas.microsoft.com/office/powerpoint/2010/main" xmlns="" val="2074077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2</a:t>
            </a:fld>
            <a:endParaRPr lang="en-US" dirty="0"/>
          </a:p>
        </p:txBody>
      </p:sp>
    </p:spTree>
    <p:extLst>
      <p:ext uri="{BB962C8B-B14F-4D97-AF65-F5344CB8AC3E}">
        <p14:creationId xmlns:p14="http://schemas.microsoft.com/office/powerpoint/2010/main" xmlns="" val="25211233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20</a:t>
            </a:fld>
            <a:endParaRPr lang="en-US" dirty="0"/>
          </a:p>
        </p:txBody>
      </p:sp>
    </p:spTree>
    <p:extLst>
      <p:ext uri="{BB962C8B-B14F-4D97-AF65-F5344CB8AC3E}">
        <p14:creationId xmlns:p14="http://schemas.microsoft.com/office/powerpoint/2010/main" xmlns="" val="6957332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21</a:t>
            </a:fld>
            <a:endParaRPr lang="en-US" dirty="0"/>
          </a:p>
        </p:txBody>
      </p:sp>
    </p:spTree>
    <p:extLst>
      <p:ext uri="{BB962C8B-B14F-4D97-AF65-F5344CB8AC3E}">
        <p14:creationId xmlns:p14="http://schemas.microsoft.com/office/powerpoint/2010/main" xmlns="" val="35456056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22</a:t>
            </a:fld>
            <a:endParaRPr lang="en-US" dirty="0"/>
          </a:p>
        </p:txBody>
      </p:sp>
    </p:spTree>
    <p:extLst>
      <p:ext uri="{BB962C8B-B14F-4D97-AF65-F5344CB8AC3E}">
        <p14:creationId xmlns:p14="http://schemas.microsoft.com/office/powerpoint/2010/main" xmlns="" val="10750054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23</a:t>
            </a:fld>
            <a:endParaRPr lang="en-US" dirty="0"/>
          </a:p>
        </p:txBody>
      </p:sp>
    </p:spTree>
    <p:extLst>
      <p:ext uri="{BB962C8B-B14F-4D97-AF65-F5344CB8AC3E}">
        <p14:creationId xmlns:p14="http://schemas.microsoft.com/office/powerpoint/2010/main" xmlns="" val="4859782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24</a:t>
            </a:fld>
            <a:endParaRPr lang="en-US" dirty="0"/>
          </a:p>
        </p:txBody>
      </p:sp>
    </p:spTree>
    <p:extLst>
      <p:ext uri="{BB962C8B-B14F-4D97-AF65-F5344CB8AC3E}">
        <p14:creationId xmlns:p14="http://schemas.microsoft.com/office/powerpoint/2010/main" xmlns="" val="20987835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25</a:t>
            </a:fld>
            <a:endParaRPr lang="en-US" dirty="0"/>
          </a:p>
        </p:txBody>
      </p:sp>
    </p:spTree>
    <p:extLst>
      <p:ext uri="{BB962C8B-B14F-4D97-AF65-F5344CB8AC3E}">
        <p14:creationId xmlns:p14="http://schemas.microsoft.com/office/powerpoint/2010/main" xmlns="" val="35762848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26</a:t>
            </a:fld>
            <a:endParaRPr lang="en-US" dirty="0"/>
          </a:p>
        </p:txBody>
      </p:sp>
    </p:spTree>
    <p:extLst>
      <p:ext uri="{BB962C8B-B14F-4D97-AF65-F5344CB8AC3E}">
        <p14:creationId xmlns:p14="http://schemas.microsoft.com/office/powerpoint/2010/main" xmlns="" val="11520636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27</a:t>
            </a:fld>
            <a:endParaRPr lang="en-US" dirty="0"/>
          </a:p>
        </p:txBody>
      </p:sp>
    </p:spTree>
    <p:extLst>
      <p:ext uri="{BB962C8B-B14F-4D97-AF65-F5344CB8AC3E}">
        <p14:creationId xmlns:p14="http://schemas.microsoft.com/office/powerpoint/2010/main" xmlns="" val="4065422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3</a:t>
            </a:fld>
            <a:endParaRPr lang="en-US" dirty="0"/>
          </a:p>
        </p:txBody>
      </p:sp>
    </p:spTree>
    <p:extLst>
      <p:ext uri="{BB962C8B-B14F-4D97-AF65-F5344CB8AC3E}">
        <p14:creationId xmlns:p14="http://schemas.microsoft.com/office/powerpoint/2010/main" xmlns="" val="644341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4</a:t>
            </a:fld>
            <a:endParaRPr lang="en-US" dirty="0"/>
          </a:p>
        </p:txBody>
      </p:sp>
    </p:spTree>
    <p:extLst>
      <p:ext uri="{BB962C8B-B14F-4D97-AF65-F5344CB8AC3E}">
        <p14:creationId xmlns:p14="http://schemas.microsoft.com/office/powerpoint/2010/main" xmlns="" val="719484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5</a:t>
            </a:fld>
            <a:endParaRPr lang="en-US" dirty="0"/>
          </a:p>
        </p:txBody>
      </p:sp>
    </p:spTree>
    <p:extLst>
      <p:ext uri="{BB962C8B-B14F-4D97-AF65-F5344CB8AC3E}">
        <p14:creationId xmlns:p14="http://schemas.microsoft.com/office/powerpoint/2010/main" xmlns="" val="17692860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6</a:t>
            </a:fld>
            <a:endParaRPr lang="en-US" dirty="0"/>
          </a:p>
        </p:txBody>
      </p:sp>
    </p:spTree>
    <p:extLst>
      <p:ext uri="{BB962C8B-B14F-4D97-AF65-F5344CB8AC3E}">
        <p14:creationId xmlns:p14="http://schemas.microsoft.com/office/powerpoint/2010/main" xmlns="" val="2702544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7</a:t>
            </a:fld>
            <a:endParaRPr lang="en-US" dirty="0"/>
          </a:p>
        </p:txBody>
      </p:sp>
    </p:spTree>
    <p:extLst>
      <p:ext uri="{BB962C8B-B14F-4D97-AF65-F5344CB8AC3E}">
        <p14:creationId xmlns:p14="http://schemas.microsoft.com/office/powerpoint/2010/main" xmlns="" val="7721748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8</a:t>
            </a:fld>
            <a:endParaRPr lang="en-US" dirty="0"/>
          </a:p>
        </p:txBody>
      </p:sp>
    </p:spTree>
    <p:extLst>
      <p:ext uri="{BB962C8B-B14F-4D97-AF65-F5344CB8AC3E}">
        <p14:creationId xmlns:p14="http://schemas.microsoft.com/office/powerpoint/2010/main" xmlns="" val="3309644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374140-1A75-4734-802E-7B32FFB38D01}" type="slidenum">
              <a:rPr lang="en-US" smtClean="0"/>
              <a:pPr/>
              <a:t>9</a:t>
            </a:fld>
            <a:endParaRPr lang="en-US" dirty="0"/>
          </a:p>
        </p:txBody>
      </p:sp>
    </p:spTree>
    <p:extLst>
      <p:ext uri="{BB962C8B-B14F-4D97-AF65-F5344CB8AC3E}">
        <p14:creationId xmlns:p14="http://schemas.microsoft.com/office/powerpoint/2010/main" xmlns="" val="436314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14484"/>
            <a:ext cx="7772400" cy="1666028"/>
          </a:xfrm>
        </p:spPr>
        <p:txBody>
          <a:bodyPr/>
          <a:lstStyle/>
          <a:p>
            <a:r>
              <a:rPr lang="en-US" dirty="0"/>
              <a:t>Click to edit Master title style</a:t>
            </a:r>
          </a:p>
        </p:txBody>
      </p:sp>
      <p:sp>
        <p:nvSpPr>
          <p:cNvPr id="3" name="Subtitle 2"/>
          <p:cNvSpPr>
            <a:spLocks noGrp="1"/>
          </p:cNvSpPr>
          <p:nvPr>
            <p:ph type="subTitle" idx="1"/>
          </p:nvPr>
        </p:nvSpPr>
        <p:spPr>
          <a:xfrm>
            <a:off x="1371600" y="4404360"/>
            <a:ext cx="6400800" cy="19862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FAC8D8A2-A05D-4DB6-845E-F83C7791AD2F}" type="datetime1">
              <a:rPr lang="en-US" smtClean="0"/>
              <a:pPr/>
              <a:t>4/4/2016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7D0BA3-F7C9-4B33-80CC-75508996238D}" type="slidenum">
              <a:rPr lang="en-US" smtClean="0"/>
              <a:pPr/>
              <a:t>‹#›</a:t>
            </a:fld>
            <a:endParaRPr lang="en-US" dirty="0"/>
          </a:p>
        </p:txBody>
      </p:sp>
    </p:spTree>
    <p:extLst>
      <p:ext uri="{BB962C8B-B14F-4D97-AF65-F5344CB8AC3E}">
        <p14:creationId xmlns:p14="http://schemas.microsoft.com/office/powerpoint/2010/main" xmlns="" val="3527397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E12B7A-A216-4FEA-A1A2-581011114885}" type="datetime1">
              <a:rPr lang="en-US" smtClean="0"/>
              <a:pPr/>
              <a:t>4/4/2016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7D0BA3-F7C9-4B33-80CC-75508996238D}" type="slidenum">
              <a:rPr lang="en-US" smtClean="0"/>
              <a:pPr/>
              <a:t>‹#›</a:t>
            </a:fld>
            <a:endParaRPr lang="en-US" dirty="0"/>
          </a:p>
        </p:txBody>
      </p:sp>
    </p:spTree>
    <p:extLst>
      <p:ext uri="{BB962C8B-B14F-4D97-AF65-F5344CB8AC3E}">
        <p14:creationId xmlns:p14="http://schemas.microsoft.com/office/powerpoint/2010/main" xmlns="" val="3719816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994487"/>
            <a:ext cx="7772400" cy="154368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3294276"/>
            <a:ext cx="7772400" cy="170021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012817-E5E4-4A15-BFB7-3D3AC718785B}" type="datetime1">
              <a:rPr lang="en-US" smtClean="0"/>
              <a:pPr/>
              <a:t>4/4/2016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7D0BA3-F7C9-4B33-80CC-75508996238D}" type="slidenum">
              <a:rPr lang="en-US" smtClean="0"/>
              <a:pPr/>
              <a:t>‹#›</a:t>
            </a:fld>
            <a:endParaRPr lang="en-US" dirty="0"/>
          </a:p>
        </p:txBody>
      </p:sp>
    </p:spTree>
    <p:extLst>
      <p:ext uri="{BB962C8B-B14F-4D97-AF65-F5344CB8AC3E}">
        <p14:creationId xmlns:p14="http://schemas.microsoft.com/office/powerpoint/2010/main" xmlns="" val="255212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813562"/>
            <a:ext cx="4038600" cy="5129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13562"/>
            <a:ext cx="4038600" cy="5129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45632-1ED0-4753-9155-DA4FABB3A7BF}" type="datetime1">
              <a:rPr lang="en-US" smtClean="0"/>
              <a:pPr/>
              <a:t>4/4/2016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7D0BA3-F7C9-4B33-80CC-75508996238D}" type="slidenum">
              <a:rPr lang="en-US" smtClean="0"/>
              <a:pPr/>
              <a:t>‹#›</a:t>
            </a:fld>
            <a:endParaRPr lang="en-US" dirty="0"/>
          </a:p>
        </p:txBody>
      </p:sp>
    </p:spTree>
    <p:extLst>
      <p:ext uri="{BB962C8B-B14F-4D97-AF65-F5344CB8AC3E}">
        <p14:creationId xmlns:p14="http://schemas.microsoft.com/office/powerpoint/2010/main" xmlns="" val="2666048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739795"/>
            <a:ext cx="4040188" cy="72506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64859"/>
            <a:ext cx="4040188" cy="447812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739795"/>
            <a:ext cx="4041775" cy="72506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2464859"/>
            <a:ext cx="4041775" cy="447812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F69BFC-D0E3-4AE4-A421-D8C30B7A9018}" type="datetime1">
              <a:rPr lang="en-US" smtClean="0"/>
              <a:pPr/>
              <a:t>4/4/2016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B7D0BA3-F7C9-4B33-80CC-75508996238D}" type="slidenum">
              <a:rPr lang="en-US" smtClean="0"/>
              <a:pPr/>
              <a:t>‹#›</a:t>
            </a:fld>
            <a:endParaRPr lang="en-US" dirty="0"/>
          </a:p>
        </p:txBody>
      </p:sp>
    </p:spTree>
    <p:extLst>
      <p:ext uri="{BB962C8B-B14F-4D97-AF65-F5344CB8AC3E}">
        <p14:creationId xmlns:p14="http://schemas.microsoft.com/office/powerpoint/2010/main" xmlns="" val="276709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422877C1-CE40-4FDB-AE71-89AD7863A427}" type="datetime1">
              <a:rPr lang="en-US" smtClean="0"/>
              <a:pPr/>
              <a:t>4/4/2016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B7D0BA3-F7C9-4B33-80CC-75508996238D}" type="slidenum">
              <a:rPr lang="en-US" smtClean="0"/>
              <a:pPr/>
              <a:t>‹#›</a:t>
            </a:fld>
            <a:endParaRPr lang="en-US" dirty="0"/>
          </a:p>
        </p:txBody>
      </p:sp>
    </p:spTree>
    <p:extLst>
      <p:ext uri="{BB962C8B-B14F-4D97-AF65-F5344CB8AC3E}">
        <p14:creationId xmlns:p14="http://schemas.microsoft.com/office/powerpoint/2010/main" xmlns="" val="1539480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311256"/>
            <a:ext cx="8229600" cy="984144"/>
          </a:xfrm>
          <a:prstGeom prst="rect">
            <a:avLst/>
          </a:prstGeom>
        </p:spPr>
        <p:txBody>
          <a:bodyPr/>
          <a:lstStyle>
            <a:lvl1pPr>
              <a:defRPr sz="3200" b="1">
                <a:latin typeface="Arial" pitchFamily="34" charset="0"/>
                <a:cs typeface="Arial" pitchFamily="34" charset="0"/>
              </a:defRPr>
            </a:lvl1pPr>
          </a:lstStyle>
          <a:p>
            <a:r>
              <a:rPr lang="en-US" dirty="0"/>
              <a:t>Click to edit Master title style</a:t>
            </a:r>
          </a:p>
        </p:txBody>
      </p:sp>
      <p:sp>
        <p:nvSpPr>
          <p:cNvPr id="3" name="Date Placeholder 2"/>
          <p:cNvSpPr>
            <a:spLocks noGrp="1"/>
          </p:cNvSpPr>
          <p:nvPr>
            <p:ph type="dt" sz="half" idx="10"/>
          </p:nvPr>
        </p:nvSpPr>
        <p:spPr>
          <a:xfrm>
            <a:off x="457200" y="7203865"/>
            <a:ext cx="2133600" cy="413808"/>
          </a:xfrm>
          <a:prstGeom prst="rect">
            <a:avLst/>
          </a:prstGeom>
        </p:spPr>
        <p:txBody>
          <a:bodyPr/>
          <a:lstStyle/>
          <a:p>
            <a:fld id="{6BDCC2F3-37E9-4D26-B4A2-8AC506DC3B8F}" type="datetime1">
              <a:rPr lang="en-US" smtClean="0"/>
              <a:pPr/>
              <a:t>4/4/2016</a:t>
            </a:fld>
            <a:endParaRPr lang="en-US" dirty="0"/>
          </a:p>
        </p:txBody>
      </p:sp>
      <p:sp>
        <p:nvSpPr>
          <p:cNvPr id="4" name="Footer Placeholder 3"/>
          <p:cNvSpPr>
            <a:spLocks noGrp="1"/>
          </p:cNvSpPr>
          <p:nvPr>
            <p:ph type="ftr" sz="quarter" idx="11"/>
          </p:nvPr>
        </p:nvSpPr>
        <p:spPr>
          <a:xfrm>
            <a:off x="3124200" y="7203865"/>
            <a:ext cx="2895600" cy="413808"/>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7203865"/>
            <a:ext cx="2133600" cy="413808"/>
          </a:xfrm>
          <a:prstGeom prst="rect">
            <a:avLst/>
          </a:prstGeom>
        </p:spPr>
        <p:txBody>
          <a:bodyPr/>
          <a:lstStyle/>
          <a:p>
            <a:fld id="{7B7D0BA3-F7C9-4B33-80CC-75508996238D}" type="slidenum">
              <a:rPr lang="en-US" smtClean="0"/>
              <a:pPr/>
              <a:t>‹#›</a:t>
            </a:fld>
            <a:endParaRPr lang="en-US" dirty="0"/>
          </a:p>
        </p:txBody>
      </p:sp>
    </p:spTree>
    <p:extLst>
      <p:ext uri="{BB962C8B-B14F-4D97-AF65-F5344CB8AC3E}">
        <p14:creationId xmlns:p14="http://schemas.microsoft.com/office/powerpoint/2010/main" xmlns="" val="2063056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11256"/>
            <a:ext cx="8229600" cy="98414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813562"/>
            <a:ext cx="8229600" cy="512942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7203865"/>
            <a:ext cx="2133600" cy="413808"/>
          </a:xfrm>
          <a:prstGeom prst="rect">
            <a:avLst/>
          </a:prstGeom>
        </p:spPr>
        <p:txBody>
          <a:bodyPr vert="horz" lIns="91440" tIns="45720" rIns="91440" bIns="45720" rtlCol="0" anchor="ctr"/>
          <a:lstStyle>
            <a:lvl1pPr algn="l">
              <a:defRPr sz="1200">
                <a:solidFill>
                  <a:schemeClr val="tx1">
                    <a:tint val="75000"/>
                  </a:schemeClr>
                </a:solidFill>
              </a:defRPr>
            </a:lvl1pPr>
          </a:lstStyle>
          <a:p>
            <a:fld id="{184D8274-EB6B-402A-8EA5-953B5B0A274A}" type="datetime1">
              <a:rPr lang="en-US" smtClean="0"/>
              <a:pPr/>
              <a:t>4/4/2016</a:t>
            </a:fld>
            <a:endParaRPr lang="en-US" dirty="0"/>
          </a:p>
        </p:txBody>
      </p:sp>
      <p:sp>
        <p:nvSpPr>
          <p:cNvPr id="5" name="Footer Placeholder 4"/>
          <p:cNvSpPr>
            <a:spLocks noGrp="1"/>
          </p:cNvSpPr>
          <p:nvPr>
            <p:ph type="ftr" sz="quarter" idx="3"/>
          </p:nvPr>
        </p:nvSpPr>
        <p:spPr>
          <a:xfrm>
            <a:off x="3124200" y="7203865"/>
            <a:ext cx="2895600" cy="41380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7203865"/>
            <a:ext cx="2133600" cy="413808"/>
          </a:xfrm>
          <a:prstGeom prst="rect">
            <a:avLst/>
          </a:prstGeom>
        </p:spPr>
        <p:txBody>
          <a:bodyPr vert="horz" lIns="91440" tIns="45720" rIns="91440" bIns="45720" rtlCol="0" anchor="ctr"/>
          <a:lstStyle>
            <a:lvl1pPr algn="r">
              <a:defRPr sz="1200">
                <a:solidFill>
                  <a:schemeClr val="tx1">
                    <a:tint val="75000"/>
                  </a:schemeClr>
                </a:solidFill>
              </a:defRPr>
            </a:lvl1pPr>
          </a:lstStyle>
          <a:p>
            <a:fld id="{7B7D0BA3-F7C9-4B33-80CC-75508996238D}" type="slidenum">
              <a:rPr lang="en-US" smtClean="0"/>
              <a:pPr/>
              <a:t>‹#›</a:t>
            </a:fld>
            <a:endParaRPr lang="en-US" dirty="0"/>
          </a:p>
        </p:txBody>
      </p:sp>
      <p:cxnSp>
        <p:nvCxnSpPr>
          <p:cNvPr id="8" name="Straight Connector 7"/>
          <p:cNvCxnSpPr/>
          <p:nvPr userDrawn="1"/>
        </p:nvCxnSpPr>
        <p:spPr>
          <a:xfrm flipH="1">
            <a:off x="457200" y="1295400"/>
            <a:ext cx="8229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487091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701" r:id="rId7"/>
  </p:sldLayoutIdLst>
  <p:hf hdr="0" ftr="0" dt="0"/>
  <p:txStyles>
    <p:titleStyle>
      <a:lvl1pPr algn="ctr" defTabSz="914400" rtl="0" eaLnBrk="1" latinLnBrk="0" hangingPunct="1">
        <a:spcBef>
          <a:spcPct val="0"/>
        </a:spcBef>
        <a:buNone/>
        <a:defRPr sz="32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lnSpc>
          <a:spcPct val="150000"/>
        </a:lnSpc>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lnSpc>
          <a:spcPct val="150000"/>
        </a:lnSpc>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lnSpc>
          <a:spcPct val="150000"/>
        </a:lnSpc>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lnSpc>
          <a:spcPct val="150000"/>
        </a:lnSpc>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lnSpc>
          <a:spcPct val="150000"/>
        </a:lnSpc>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B7D0BA3-F7C9-4B33-80CC-75508996238D}" type="slidenum">
              <a:rPr lang="en-US" smtClean="0"/>
              <a:pPr/>
              <a:t>1</a:t>
            </a:fld>
            <a:endParaRPr lang="en-US" dirty="0"/>
          </a:p>
        </p:txBody>
      </p:sp>
      <p:sp>
        <p:nvSpPr>
          <p:cNvPr id="4" name="Title 1"/>
          <p:cNvSpPr>
            <a:spLocks noGrp="1"/>
          </p:cNvSpPr>
          <p:nvPr>
            <p:ph type="title"/>
          </p:nvPr>
        </p:nvSpPr>
        <p:spPr>
          <a:xfrm>
            <a:off x="2294744" y="863002"/>
            <a:ext cx="6477000" cy="868362"/>
          </a:xfrm>
        </p:spPr>
        <p:txBody>
          <a:bodyPr>
            <a:normAutofit fontScale="90000"/>
          </a:bodyPr>
          <a:lstStyle/>
          <a:p>
            <a:r>
              <a:rPr lang="ar-SA" dirty="0"/>
              <a:t>الوحدة الثالثة: فلسطين في العهد العربي الاسلامي </a:t>
            </a:r>
            <a:br>
              <a:rPr lang="ar-SA" dirty="0"/>
            </a:br>
            <a:endParaRPr lang="en-US" dirty="0"/>
          </a:p>
        </p:txBody>
      </p:sp>
      <p:sp>
        <p:nvSpPr>
          <p:cNvPr id="5" name="Title 1"/>
          <p:cNvSpPr txBox="1">
            <a:spLocks/>
          </p:cNvSpPr>
          <p:nvPr/>
        </p:nvSpPr>
        <p:spPr>
          <a:xfrm>
            <a:off x="3773774" y="1537741"/>
            <a:ext cx="4648200" cy="457200"/>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3200" b="1" kern="1200">
                <a:solidFill>
                  <a:schemeClr val="tx1"/>
                </a:solidFill>
                <a:latin typeface="Arial" pitchFamily="34" charset="0"/>
                <a:ea typeface="+mj-ea"/>
                <a:cs typeface="Arial" pitchFamily="34" charset="0"/>
              </a:defRPr>
            </a:lvl1pPr>
          </a:lstStyle>
          <a:p>
            <a:pPr algn="r" fontAlgn="base"/>
            <a:r>
              <a:rPr lang="ar-SA" b="0" dirty="0" smtClean="0"/>
              <a:t>أن يكون الطالب قادراً على أن :</a:t>
            </a:r>
            <a:endParaRPr lang="ar-SA" dirty="0"/>
          </a:p>
        </p:txBody>
      </p:sp>
      <p:sp>
        <p:nvSpPr>
          <p:cNvPr id="6" name="Rectangle 5"/>
          <p:cNvSpPr/>
          <p:nvPr/>
        </p:nvSpPr>
        <p:spPr>
          <a:xfrm>
            <a:off x="533400" y="2046288"/>
            <a:ext cx="8220075" cy="1569660"/>
          </a:xfrm>
          <a:prstGeom prst="rect">
            <a:avLst/>
          </a:prstGeom>
        </p:spPr>
        <p:txBody>
          <a:bodyPr wrap="square" anchor="t">
            <a:spAutoFit/>
          </a:bodyPr>
          <a:lstStyle/>
          <a:p>
            <a:pPr marL="342900" indent="-342900" algn="just" rtl="1" fontAlgn="base">
              <a:buAutoNum type="arabicPeriod"/>
            </a:pPr>
            <a:r>
              <a:rPr lang="ar-SA" sz="2400" b="1" dirty="0">
                <a:latin typeface="Arial"/>
              </a:rPr>
              <a:t>ي</a:t>
            </a:r>
            <a:r>
              <a:rPr lang="ar-SA" sz="2400" b="1" dirty="0" smtClean="0">
                <a:latin typeface="Arial"/>
              </a:rPr>
              <a:t>عرف </a:t>
            </a:r>
            <a:r>
              <a:rPr lang="ar-SA" sz="2400" b="1" dirty="0">
                <a:latin typeface="Arial"/>
              </a:rPr>
              <a:t>على أسماء القبائل العربية التي سكنت فلسطين قبل الفتح الإسلامي .</a:t>
            </a:r>
          </a:p>
          <a:p>
            <a:pPr marL="342900" indent="-342900" algn="just" rtl="1" fontAlgn="base">
              <a:buAutoNum type="arabicPeriod"/>
            </a:pPr>
            <a:r>
              <a:rPr lang="ar-SA" sz="2400" b="1" dirty="0">
                <a:latin typeface="Arial"/>
              </a:rPr>
              <a:t>تفهم عملية الفتح الإسلامي لفلسطين ونتائجها .</a:t>
            </a:r>
          </a:p>
          <a:p>
            <a:pPr marL="342900" indent="-342900" algn="just" rtl="1" fontAlgn="base">
              <a:buAutoNum type="arabicPeriod"/>
            </a:pPr>
            <a:r>
              <a:rPr lang="ar-SA" sz="2400" b="1" dirty="0">
                <a:latin typeface="Arial"/>
              </a:rPr>
              <a:t>معرفة ما يمثله الفتح الإسلامي من قيم حضارية وإنسانية .</a:t>
            </a:r>
          </a:p>
          <a:p>
            <a:pPr marL="342900" indent="-342900" algn="just" rtl="1" fontAlgn="base">
              <a:buAutoNum type="arabicPeriod"/>
            </a:pPr>
            <a:r>
              <a:rPr lang="ar-SA" sz="2400" b="1" dirty="0">
                <a:latin typeface="Arial"/>
              </a:rPr>
              <a:t>تفسير أسباب الجهد الكبير الذي بذله المسلمين لفتح القدس .</a:t>
            </a:r>
          </a:p>
        </p:txBody>
      </p:sp>
    </p:spTree>
    <p:extLst>
      <p:ext uri="{BB962C8B-B14F-4D97-AF65-F5344CB8AC3E}">
        <p14:creationId xmlns:p14="http://schemas.microsoft.com/office/powerpoint/2010/main" xmlns="" val="4164093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311256"/>
            <a:ext cx="8229600" cy="984144"/>
          </a:xfrm>
        </p:spPr>
        <p:txBody>
          <a:bodyPr/>
          <a:lstStyle/>
          <a:p>
            <a:pPr rtl="1" fontAlgn="base"/>
            <a:r>
              <a:rPr lang="ar-SA" dirty="0"/>
              <a:t>الدرس </a:t>
            </a:r>
            <a:r>
              <a:rPr lang="ar-JO" dirty="0"/>
              <a:t>ال</a:t>
            </a:r>
            <a:r>
              <a:rPr lang="ar-SA" dirty="0"/>
              <a:t>ثاني :</a:t>
            </a:r>
            <a:r>
              <a:rPr lang="ar-SA" dirty="0">
                <a:latin typeface="Arial" charset="0"/>
              </a:rPr>
              <a:t>فلسطين ضمن بلاد الشام في الفترة الإسلامية </a:t>
            </a:r>
          </a:p>
        </p:txBody>
      </p:sp>
      <p:sp>
        <p:nvSpPr>
          <p:cNvPr id="8" name="TextBox 7"/>
          <p:cNvSpPr txBox="1"/>
          <p:nvPr/>
        </p:nvSpPr>
        <p:spPr>
          <a:xfrm>
            <a:off x="914400" y="1899922"/>
            <a:ext cx="7315200" cy="5478423"/>
          </a:xfrm>
          <a:prstGeom prst="rect">
            <a:avLst/>
          </a:prstGeom>
          <a:noFill/>
        </p:spPr>
        <p:txBody>
          <a:bodyPr wrap="square" rtlCol="0" anchor="t">
            <a:spAutoFit/>
          </a:bodyPr>
          <a:lstStyle/>
          <a:p>
            <a:pPr algn="r" rtl="1"/>
            <a:r>
              <a:rPr lang="ar-SA" sz="2600" b="1" dirty="0"/>
              <a:t>الأهداف العامة:</a:t>
            </a:r>
          </a:p>
          <a:p>
            <a:pPr algn="r" rtl="1"/>
            <a:endParaRPr lang="ar-SA" b="1" dirty="0"/>
          </a:p>
          <a:p>
            <a:pPr algn="r" rtl="1"/>
            <a:r>
              <a:rPr lang="ar-SA" b="1" dirty="0" smtClean="0"/>
              <a:t>أن يكون الطالب </a:t>
            </a:r>
            <a:r>
              <a:rPr lang="ar-SA" b="1" dirty="0"/>
              <a:t>قادراً على أن:</a:t>
            </a:r>
          </a:p>
          <a:p>
            <a:pPr algn="r" rtl="1"/>
            <a:endParaRPr lang="ar-SA" b="1" dirty="0"/>
          </a:p>
          <a:p>
            <a:pPr marL="800100" lvl="1" indent="-342900" algn="r" rtl="1">
              <a:lnSpc>
                <a:spcPct val="150000"/>
              </a:lnSpc>
              <a:buFont typeface="+mj-lt"/>
              <a:buAutoNum type="arabicPeriod"/>
            </a:pPr>
            <a:r>
              <a:rPr lang="ar-SA" b="1" dirty="0">
                <a:latin typeface="Arial"/>
              </a:rPr>
              <a:t>ي</a:t>
            </a:r>
            <a:r>
              <a:rPr lang="ar-SA" b="1" dirty="0" smtClean="0">
                <a:latin typeface="Arial"/>
              </a:rPr>
              <a:t>وضيح  </a:t>
            </a:r>
            <a:r>
              <a:rPr lang="ar-SA" b="1" dirty="0">
                <a:latin typeface="Arial"/>
              </a:rPr>
              <a:t>أسباب الاهتمام الأموي في فلسطين ونتائجه .</a:t>
            </a:r>
          </a:p>
          <a:p>
            <a:pPr marL="800100" lvl="1" indent="-342900" algn="r" rtl="1">
              <a:lnSpc>
                <a:spcPct val="150000"/>
              </a:lnSpc>
              <a:buFont typeface="+mj-lt"/>
              <a:buAutoNum type="arabicPeriod"/>
            </a:pPr>
            <a:r>
              <a:rPr lang="ar-SA" b="1" dirty="0">
                <a:latin typeface="Arial"/>
              </a:rPr>
              <a:t>ي</a:t>
            </a:r>
            <a:r>
              <a:rPr lang="ar-SA" b="1" dirty="0" smtClean="0">
                <a:latin typeface="Arial"/>
              </a:rPr>
              <a:t>فسير </a:t>
            </a:r>
            <a:r>
              <a:rPr lang="ar-SA" b="1" dirty="0">
                <a:latin typeface="Arial"/>
              </a:rPr>
              <a:t>النشاط المعماري الأموي في فلسطين .</a:t>
            </a:r>
          </a:p>
          <a:p>
            <a:pPr marL="800100" lvl="1" indent="-342900" algn="r" rtl="1">
              <a:lnSpc>
                <a:spcPct val="150000"/>
              </a:lnSpc>
              <a:buFont typeface="+mj-lt"/>
              <a:buAutoNum type="arabicPeriod"/>
            </a:pPr>
            <a:r>
              <a:rPr lang="ar-SA" b="1" dirty="0" smtClean="0">
                <a:latin typeface="Arial"/>
              </a:rPr>
              <a:t> </a:t>
            </a:r>
            <a:r>
              <a:rPr lang="ar-SA" b="1" dirty="0">
                <a:latin typeface="Arial"/>
              </a:rPr>
              <a:t>يتعرف الطالب على أسباب بناء الأسطول الإسلامي في عكا .</a:t>
            </a:r>
          </a:p>
          <a:p>
            <a:pPr marL="800100" lvl="1" indent="-342900" algn="r" rtl="1">
              <a:lnSpc>
                <a:spcPct val="150000"/>
              </a:lnSpc>
              <a:buFont typeface="+mj-lt"/>
              <a:buAutoNum type="arabicPeriod"/>
            </a:pPr>
            <a:r>
              <a:rPr lang="ar-SA" b="1" dirty="0">
                <a:latin typeface="Arial"/>
              </a:rPr>
              <a:t>ي</a:t>
            </a:r>
            <a:r>
              <a:rPr lang="ar-SA" b="1" dirty="0" smtClean="0">
                <a:latin typeface="Arial"/>
              </a:rPr>
              <a:t>وضيح </a:t>
            </a:r>
            <a:r>
              <a:rPr lang="ar-SA" b="1" dirty="0">
                <a:latin typeface="Arial"/>
              </a:rPr>
              <a:t>أسباب اهتمام العباسيين المحدود في فلسطين .</a:t>
            </a:r>
          </a:p>
          <a:p>
            <a:pPr marL="800100" lvl="1" indent="-342900" algn="r" rtl="1">
              <a:lnSpc>
                <a:spcPct val="150000"/>
              </a:lnSpc>
              <a:buFont typeface="+mj-lt"/>
              <a:buAutoNum type="arabicPeriod"/>
            </a:pPr>
            <a:r>
              <a:rPr lang="ar-SA" b="1" dirty="0" smtClean="0">
                <a:latin typeface="Arial"/>
              </a:rPr>
              <a:t>يتعرف </a:t>
            </a:r>
            <a:r>
              <a:rPr lang="ar-SA" b="1" dirty="0">
                <a:latin typeface="Arial"/>
              </a:rPr>
              <a:t>على الفرق الإسلامية والحركات الثورية التي انطلقت من فلسطين .</a:t>
            </a:r>
          </a:p>
          <a:p>
            <a:pPr marL="800100" lvl="1" indent="-342900" algn="r" rtl="1">
              <a:lnSpc>
                <a:spcPct val="150000"/>
              </a:lnSpc>
              <a:buFont typeface="+mj-lt"/>
              <a:buAutoNum type="arabicPeriod"/>
            </a:pPr>
            <a:r>
              <a:rPr lang="ar-SA" b="1" dirty="0">
                <a:latin typeface="Arial"/>
              </a:rPr>
              <a:t>معرفة دوافع اهتمام الاخشيدين والطولونيين في فلسطين .</a:t>
            </a:r>
          </a:p>
          <a:p>
            <a:pPr marL="800100" lvl="1" indent="-342900" algn="r" rtl="1">
              <a:lnSpc>
                <a:spcPct val="150000"/>
              </a:lnSpc>
              <a:buFont typeface="+mj-lt"/>
              <a:buAutoNum type="arabicPeriod"/>
            </a:pPr>
            <a:r>
              <a:rPr lang="ar-SA" b="1" dirty="0">
                <a:latin typeface="Arial"/>
              </a:rPr>
              <a:t>ي</a:t>
            </a:r>
            <a:r>
              <a:rPr lang="ar-SA" b="1" dirty="0" smtClean="0">
                <a:latin typeface="Arial"/>
              </a:rPr>
              <a:t>تعرف </a:t>
            </a:r>
            <a:r>
              <a:rPr lang="ar-SA" b="1" dirty="0">
                <a:latin typeface="Arial"/>
              </a:rPr>
              <a:t>على بعض الشخصيات الهامة التي انطلقت من فلسطين  او سكنتها .</a:t>
            </a:r>
          </a:p>
          <a:p>
            <a:pPr marL="800100" lvl="1" indent="-342900" algn="r" rtl="1">
              <a:lnSpc>
                <a:spcPct val="150000"/>
              </a:lnSpc>
            </a:pPr>
            <a:endParaRPr lang="ar-SA" b="1" dirty="0"/>
          </a:p>
          <a:p>
            <a:pPr marL="800100" lvl="1" indent="-342900" algn="r" rtl="1">
              <a:lnSpc>
                <a:spcPct val="150000"/>
              </a:lnSpc>
              <a:buFont typeface="+mj-lt"/>
              <a:buAutoNum type="arabicPeriod"/>
            </a:pPr>
            <a:endParaRPr lang="ar-SA" b="1" dirty="0"/>
          </a:p>
          <a:p>
            <a:pPr lvl="1" algn="r" rtl="1">
              <a:lnSpc>
                <a:spcPct val="150000"/>
              </a:lnSpc>
            </a:pPr>
            <a:endParaRPr lang="en-US" dirty="0"/>
          </a:p>
        </p:txBody>
      </p:sp>
      <p:sp>
        <p:nvSpPr>
          <p:cNvPr id="2" name="Slide Number Placeholder 1"/>
          <p:cNvSpPr>
            <a:spLocks noGrp="1"/>
          </p:cNvSpPr>
          <p:nvPr>
            <p:ph type="sldNum" sz="quarter" idx="12"/>
          </p:nvPr>
        </p:nvSpPr>
        <p:spPr/>
        <p:txBody>
          <a:bodyPr/>
          <a:lstStyle/>
          <a:p>
            <a:fld id="{7B7D0BA3-F7C9-4B33-80CC-75508996238D}" type="slidenum">
              <a:rPr lang="en-US" smtClean="0"/>
              <a:pPr/>
              <a:t>10</a:t>
            </a:fld>
            <a:endParaRPr lang="en-US" dirty="0"/>
          </a:p>
        </p:txBody>
      </p:sp>
    </p:spTree>
    <p:extLst>
      <p:ext uri="{BB962C8B-B14F-4D97-AF65-F5344CB8AC3E}">
        <p14:creationId xmlns:p14="http://schemas.microsoft.com/office/powerpoint/2010/main" xmlns="" val="3306375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فلسطين ضمن بلاد الشام في الفترة الإسلامية :</a:t>
            </a:r>
            <a:endParaRPr lang="en-US" dirty="0"/>
          </a:p>
        </p:txBody>
      </p:sp>
      <p:sp>
        <p:nvSpPr>
          <p:cNvPr id="3" name="Slide Number Placeholder 2"/>
          <p:cNvSpPr>
            <a:spLocks noGrp="1"/>
          </p:cNvSpPr>
          <p:nvPr>
            <p:ph type="sldNum" sz="quarter" idx="12"/>
          </p:nvPr>
        </p:nvSpPr>
        <p:spPr/>
        <p:txBody>
          <a:bodyPr/>
          <a:lstStyle/>
          <a:p>
            <a:fld id="{7B7D0BA3-F7C9-4B33-80CC-75508996238D}" type="slidenum">
              <a:rPr lang="en-US" smtClean="0"/>
              <a:pPr/>
              <a:t>11</a:t>
            </a:fld>
            <a:endParaRPr lang="en-US" dirty="0"/>
          </a:p>
        </p:txBody>
      </p:sp>
      <p:sp>
        <p:nvSpPr>
          <p:cNvPr id="4" name="مربع نص 3"/>
          <p:cNvSpPr txBox="1"/>
          <p:nvPr/>
        </p:nvSpPr>
        <p:spPr>
          <a:xfrm>
            <a:off x="266700" y="1618143"/>
            <a:ext cx="8610600" cy="4893647"/>
          </a:xfrm>
          <a:prstGeom prst="rect">
            <a:avLst/>
          </a:prstGeom>
          <a:noFill/>
        </p:spPr>
        <p:txBody>
          <a:bodyPr wrap="square" rtlCol="1" anchor="t">
            <a:spAutoFit/>
          </a:bodyPr>
          <a:lstStyle/>
          <a:p>
            <a:pPr marL="342900" indent="-342900" algn="r" rtl="1">
              <a:buFont typeface="Wingdings" panose="05000000000000000000" pitchFamily="2" charset="2"/>
              <a:buChar char="v"/>
            </a:pPr>
            <a:r>
              <a:rPr lang="ar-SA" sz="2400" dirty="0"/>
              <a:t>زمن الأمويين :</a:t>
            </a:r>
          </a:p>
          <a:p>
            <a:pPr algn="r" rtl="1"/>
            <a:r>
              <a:rPr lang="ar-SA" sz="2400" dirty="0">
                <a:latin typeface="Arial"/>
              </a:rPr>
              <a:t>مع </a:t>
            </a:r>
            <a:r>
              <a:rPr lang="ar-SA" sz="2400" dirty="0"/>
              <a:t>مجيء الأمويين، نالت فلسطين بشكل عام وبيت المقدس خاصة، اهتماماً خاصاً لأسباب سياسية ودينية. إن حرمة المدينة أضفت على الأمويين مكانة إسلامية عظيمة، وليس من قبيل الصدفة أن غير خليفة من خلفائهم أخذ البيعة في القدس. وكان معاوية يعلم حق العلم ما كان لبيت المقدس من أهمية. وفي أثناء خروجه على علي تعاهد هو وعمرو بن العاص في بيت المقدس واستمر الحج إلى بيت المقدس وانتعشت الحياة فيها. يقول الأسقف </a:t>
            </a:r>
            <a:r>
              <a:rPr lang="ar-SA" sz="2400" dirty="0" err="1"/>
              <a:t>أركوف</a:t>
            </a:r>
            <a:r>
              <a:rPr lang="ar-SA" sz="2400" dirty="0"/>
              <a:t> الذي زارها في أيام معاوية، إن الناس كانوا يأتون إلى القدس من بلدان وجنسيات مختلفة ويعقدون فيها سوقاً سنوية (في 12 </a:t>
            </a:r>
            <a:r>
              <a:rPr lang="ar-SA" sz="2400" dirty="0" err="1"/>
              <a:t>أيلول</a:t>
            </a:r>
            <a:r>
              <a:rPr lang="ar-SA" sz="2400" dirty="0" err="1" smtClean="0"/>
              <a:t>/</a:t>
            </a:r>
            <a:r>
              <a:rPr lang="ar-SA" sz="2400" dirty="0" smtClean="0"/>
              <a:t>) </a:t>
            </a:r>
            <a:r>
              <a:rPr lang="ar-SA" sz="2400" dirty="0"/>
              <a:t>تشمل نشاطات كثيرة. </a:t>
            </a:r>
            <a:endParaRPr lang="en-US" sz="2400" dirty="0"/>
          </a:p>
          <a:p>
            <a:pPr algn="r" rtl="1"/>
            <a:r>
              <a:rPr lang="ar-SA" sz="2400" dirty="0"/>
              <a:t>وتبع خلفاء معاوية موقفه وسياسته تجاه فلسطين والمدينة المقدسة بنشاط. فكان عبد الملك بن مروان أول الخلفاء الذين صرفوا للعمران اهتماماً بالغاً، فقد أعاد عسقلان التي دمّرها البيزنطيون، ورمّم المساجد والأحياء في قيسارية وعكا. وكانت قمة الأعمال العمرانية في عهده بناء مسجد الصخرة والمسجد الأقصى الذي أتمه من بعده </a:t>
            </a:r>
            <a:r>
              <a:rPr lang="ar-SA" sz="2400" dirty="0" err="1"/>
              <a:t>إبنه</a:t>
            </a:r>
            <a:r>
              <a:rPr lang="ar-SA" sz="2400" dirty="0"/>
              <a:t> الوليد، ليؤكد هؤلاء في الدرجة الأولى حرمة الحرم، وليكسبوا الاحترام والشهرة بين المسلمين .</a:t>
            </a:r>
            <a:endParaRPr lang="en-US" sz="2400" dirty="0"/>
          </a:p>
        </p:txBody>
      </p:sp>
    </p:spTree>
    <p:extLst>
      <p:ext uri="{BB962C8B-B14F-4D97-AF65-F5344CB8AC3E}">
        <p14:creationId xmlns:p14="http://schemas.microsoft.com/office/powerpoint/2010/main" xmlns="" val="3425175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المسجد الأقصى وقبة الصخرة في القدس</a:t>
            </a:r>
          </a:p>
        </p:txBody>
      </p:sp>
      <p:pic>
        <p:nvPicPr>
          <p:cNvPr id="5" name="عنصر نائب للمحتوى 4" descr="14_11_26_05_18_24.jpg"/>
          <p:cNvPicPr>
            <a:picLocks noGrp="1" noChangeAspect="1"/>
          </p:cNvPicPr>
          <p:nvPr>
            <p:ph idx="1"/>
          </p:nvPr>
        </p:nvPicPr>
        <p:blipFill>
          <a:blip r:embed="rId3" cstate="print"/>
          <a:stretch>
            <a:fillRect/>
          </a:stretch>
        </p:blipFill>
        <p:spPr>
          <a:xfrm>
            <a:off x="1218243" y="2014156"/>
            <a:ext cx="6704144" cy="50290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عنصر نائب لرقم الشريحة 3"/>
          <p:cNvSpPr>
            <a:spLocks noGrp="1"/>
          </p:cNvSpPr>
          <p:nvPr>
            <p:ph type="sldNum" sz="quarter" idx="12"/>
          </p:nvPr>
        </p:nvSpPr>
        <p:spPr/>
        <p:txBody>
          <a:bodyPr/>
          <a:lstStyle/>
          <a:p>
            <a:fld id="{7B7D0BA3-F7C9-4B33-80CC-75508996238D}" type="slidenum">
              <a:rPr lang="en-US" smtClean="0"/>
              <a:pPr/>
              <a:t>12</a:t>
            </a:fld>
            <a:endParaRPr lang="en-US" dirty="0"/>
          </a:p>
        </p:txBody>
      </p:sp>
    </p:spTree>
    <p:extLst>
      <p:ext uri="{BB962C8B-B14F-4D97-AF65-F5344CB8AC3E}">
        <p14:creationId xmlns:p14="http://schemas.microsoft.com/office/powerpoint/2010/main" xmlns="" val="3347425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rtl="1">
              <a:buFont typeface="+mj-lt"/>
              <a:buAutoNum type="arabicPeriod"/>
            </a:pPr>
            <a:r>
              <a:rPr lang="ar-SA" dirty="0"/>
              <a:t>بناء الرملة :</a:t>
            </a:r>
            <a:endParaRPr lang="en-US" dirty="0"/>
          </a:p>
        </p:txBody>
      </p:sp>
      <p:sp>
        <p:nvSpPr>
          <p:cNvPr id="3" name="Slide Number Placeholder 2"/>
          <p:cNvSpPr>
            <a:spLocks noGrp="1"/>
          </p:cNvSpPr>
          <p:nvPr>
            <p:ph type="sldNum" sz="quarter" idx="12"/>
          </p:nvPr>
        </p:nvSpPr>
        <p:spPr/>
        <p:txBody>
          <a:bodyPr/>
          <a:lstStyle/>
          <a:p>
            <a:fld id="{7B7D0BA3-F7C9-4B33-80CC-75508996238D}" type="slidenum">
              <a:rPr lang="en-US" smtClean="0"/>
              <a:pPr/>
              <a:t>13</a:t>
            </a:fld>
            <a:endParaRPr lang="en-US" dirty="0"/>
          </a:p>
        </p:txBody>
      </p:sp>
      <p:sp>
        <p:nvSpPr>
          <p:cNvPr id="4" name="مربع نص 3"/>
          <p:cNvSpPr txBox="1"/>
          <p:nvPr/>
        </p:nvSpPr>
        <p:spPr>
          <a:xfrm>
            <a:off x="457200" y="1981200"/>
            <a:ext cx="8195715" cy="2677656"/>
          </a:xfrm>
          <a:prstGeom prst="rect">
            <a:avLst/>
          </a:prstGeom>
          <a:noFill/>
        </p:spPr>
        <p:txBody>
          <a:bodyPr wrap="square" rtlCol="1" anchor="t">
            <a:spAutoFit/>
          </a:bodyPr>
          <a:lstStyle/>
          <a:p>
            <a:pPr algn="r" rtl="1"/>
            <a:r>
              <a:rPr lang="ar-SA" sz="2800" dirty="0"/>
              <a:t>يعود الفضل في بناء مدينة الرملة، إلى سليمان بن عبد الملك لتكون العاصمة الإدارية لفلسطين، حيث نقل إليها سكان اللد.</a:t>
            </a:r>
          </a:p>
          <a:p>
            <a:pPr algn="r" rtl="1"/>
            <a:r>
              <a:rPr lang="ar-SA" sz="2800" dirty="0"/>
              <a:t>أما مسجدها، فهو يفوق بجماله وعظمته مسجد دمشق ويدعى المسجد الأبيض وهو مشهور بمئذنته التي بناها الخليفة هشام بن عبد الملك، أما أبواب المسجد فصنعت من خشب الأرز، وقد حفرت عليها النقوش الجميلة . </a:t>
            </a:r>
            <a:endParaRPr lang="en-US" sz="2800" dirty="0"/>
          </a:p>
        </p:txBody>
      </p:sp>
      <p:pic>
        <p:nvPicPr>
          <p:cNvPr id="5" name="صورة 4" descr="06072401345162.jpg"/>
          <p:cNvPicPr>
            <a:picLocks noChangeAspect="1"/>
          </p:cNvPicPr>
          <p:nvPr/>
        </p:nvPicPr>
        <p:blipFill>
          <a:blip r:embed="rId3" cstate="print"/>
          <a:stretch>
            <a:fillRect/>
          </a:stretch>
        </p:blipFill>
        <p:spPr>
          <a:xfrm>
            <a:off x="2011966" y="4653472"/>
            <a:ext cx="3573746" cy="23588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591938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2. بناء الأسطول الإسلامي في عكا :</a:t>
            </a:r>
            <a:endParaRPr lang="en-US" dirty="0"/>
          </a:p>
        </p:txBody>
      </p:sp>
      <p:sp>
        <p:nvSpPr>
          <p:cNvPr id="3" name="Slide Number Placeholder 2"/>
          <p:cNvSpPr>
            <a:spLocks noGrp="1"/>
          </p:cNvSpPr>
          <p:nvPr>
            <p:ph type="sldNum" sz="quarter" idx="12"/>
          </p:nvPr>
        </p:nvSpPr>
        <p:spPr/>
        <p:txBody>
          <a:bodyPr/>
          <a:lstStyle/>
          <a:p>
            <a:fld id="{7B7D0BA3-F7C9-4B33-80CC-75508996238D}" type="slidenum">
              <a:rPr lang="en-US" smtClean="0"/>
              <a:pPr/>
              <a:t>14</a:t>
            </a:fld>
            <a:endParaRPr lang="en-US" dirty="0"/>
          </a:p>
        </p:txBody>
      </p:sp>
      <p:sp>
        <p:nvSpPr>
          <p:cNvPr id="4" name="مربع نص 3"/>
          <p:cNvSpPr txBox="1"/>
          <p:nvPr/>
        </p:nvSpPr>
        <p:spPr>
          <a:xfrm>
            <a:off x="454990" y="1828800"/>
            <a:ext cx="8195715" cy="1569660"/>
          </a:xfrm>
          <a:prstGeom prst="rect">
            <a:avLst/>
          </a:prstGeom>
          <a:noFill/>
        </p:spPr>
        <p:txBody>
          <a:bodyPr wrap="square" rtlCol="1" anchor="t">
            <a:spAutoFit/>
          </a:bodyPr>
          <a:lstStyle/>
          <a:p>
            <a:pPr algn="r" rtl="1"/>
            <a:endParaRPr lang="ar-SA" sz="2400" dirty="0"/>
          </a:p>
          <a:p>
            <a:pPr algn="r" rtl="1"/>
            <a:r>
              <a:rPr lang="ar-SA" sz="2400" dirty="0"/>
              <a:t>كان الخليفة الراشدي عثمان بن عفان قد سمح للمسلمين بركوب البحر، ولمّا انتق الحكم إلى بني أمية قام معاوية بن أبي سفيان بترميم مرفأي عكا </a:t>
            </a:r>
            <a:r>
              <a:rPr lang="ar-SA" sz="2400" dirty="0" err="1"/>
              <a:t>وصورلقد</a:t>
            </a:r>
            <a:r>
              <a:rPr lang="ar-SA" sz="2400" dirty="0">
                <a:latin typeface="Calibri"/>
              </a:rPr>
              <a:t> </a:t>
            </a:r>
            <a:r>
              <a:rPr lang="ar-SA" sz="2400" dirty="0">
                <a:latin typeface="Arial"/>
              </a:rPr>
              <a:t>اهتم </a:t>
            </a:r>
            <a:r>
              <a:rPr lang="ar-SA" sz="2400" dirty="0" err="1">
                <a:latin typeface="Arial"/>
              </a:rPr>
              <a:t>بتطويرصناعة</a:t>
            </a:r>
            <a:r>
              <a:rPr lang="ar-SA" sz="2400" dirty="0">
                <a:latin typeface="Arial"/>
              </a:rPr>
              <a:t> السفن </a:t>
            </a:r>
            <a:endParaRPr lang="en-US" sz="2400" dirty="0">
              <a:latin typeface="Arial"/>
            </a:endParaRPr>
          </a:p>
        </p:txBody>
      </p:sp>
      <p:pic>
        <p:nvPicPr>
          <p:cNvPr id="5" name="صورة 4" descr="56287.jpg"/>
          <p:cNvPicPr>
            <a:picLocks noChangeAspect="1"/>
          </p:cNvPicPr>
          <p:nvPr/>
        </p:nvPicPr>
        <p:blipFill>
          <a:blip r:embed="rId3" cstate="print"/>
          <a:stretch>
            <a:fillRect/>
          </a:stretch>
        </p:blipFill>
        <p:spPr>
          <a:xfrm>
            <a:off x="1283412" y="3567922"/>
            <a:ext cx="4735596" cy="31451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672384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a:t>طبرية واللد مواقع مركزا جندَيْ فلسطين والأردن :</a:t>
            </a:r>
            <a:r>
              <a:rPr lang="en-US" dirty="0"/>
              <a:t>  </a:t>
            </a:r>
            <a:br>
              <a:rPr lang="en-US" dirty="0"/>
            </a:br>
            <a:endParaRPr lang="en-US" dirty="0"/>
          </a:p>
        </p:txBody>
      </p:sp>
      <p:sp>
        <p:nvSpPr>
          <p:cNvPr id="6" name="عنصر نائب للنص 5"/>
          <p:cNvSpPr>
            <a:spLocks noGrp="1"/>
          </p:cNvSpPr>
          <p:nvPr>
            <p:ph type="body" idx="1"/>
          </p:nvPr>
        </p:nvSpPr>
        <p:spPr>
          <a:xfrm>
            <a:off x="457200" y="1153199"/>
            <a:ext cx="4040188" cy="725064"/>
          </a:xfrm>
        </p:spPr>
        <p:txBody>
          <a:bodyPr/>
          <a:lstStyle/>
          <a:p>
            <a:pPr algn="r"/>
            <a:r>
              <a:rPr lang="ar-SA" dirty="0"/>
              <a:t>اللد :</a:t>
            </a:r>
          </a:p>
        </p:txBody>
      </p:sp>
      <p:sp>
        <p:nvSpPr>
          <p:cNvPr id="7" name="عنصر نائب للمحتوى 6"/>
          <p:cNvSpPr>
            <a:spLocks noGrp="1"/>
          </p:cNvSpPr>
          <p:nvPr>
            <p:ph sz="half" idx="2"/>
          </p:nvPr>
        </p:nvSpPr>
        <p:spPr>
          <a:xfrm>
            <a:off x="457200" y="1878297"/>
            <a:ext cx="4040188" cy="4478126"/>
          </a:xfrm>
        </p:spPr>
        <p:txBody>
          <a:bodyPr vert="horz" lIns="91440" tIns="45720" rIns="91440" bIns="45720" rtlCol="0" anchor="t">
            <a:normAutofit/>
          </a:bodyPr>
          <a:lstStyle/>
          <a:p>
            <a:pPr marL="0" indent="0" algn="r">
              <a:buNone/>
            </a:pPr>
            <a:r>
              <a:rPr lang="ar-SA" dirty="0">
                <a:latin typeface="Arial" charset="0"/>
              </a:rPr>
              <a:t> تقع على مسافة 16كم جنوبي شرق يافا، وعلى بعد كيلومترين من الرملة، وموقعها الجغرافي هام جداً، فهي ظهير شرقي لميناء يافا، وبوابة غربية لمدينة القدس؛ ولذا كانت وما تزال عقدة مواصلات عظيمة الأهمية. </a:t>
            </a:r>
          </a:p>
        </p:txBody>
      </p:sp>
      <p:sp>
        <p:nvSpPr>
          <p:cNvPr id="8" name="عنصر نائب للنص 7"/>
          <p:cNvSpPr>
            <a:spLocks noGrp="1"/>
          </p:cNvSpPr>
          <p:nvPr>
            <p:ph type="body" sz="quarter" idx="3"/>
          </p:nvPr>
        </p:nvSpPr>
        <p:spPr>
          <a:xfrm>
            <a:off x="4645028" y="1161346"/>
            <a:ext cx="4041775" cy="725064"/>
          </a:xfrm>
        </p:spPr>
        <p:txBody>
          <a:bodyPr/>
          <a:lstStyle/>
          <a:p>
            <a:pPr algn="r"/>
            <a:r>
              <a:rPr lang="ar-SA" dirty="0">
                <a:latin typeface="Arial" charset="0"/>
                <a:cs typeface="Arial" charset="0"/>
              </a:rPr>
              <a:t>طبرية :</a:t>
            </a:r>
          </a:p>
        </p:txBody>
      </p:sp>
      <p:sp>
        <p:nvSpPr>
          <p:cNvPr id="9" name="عنصر نائب للمحتوى 8"/>
          <p:cNvSpPr>
            <a:spLocks noGrp="1"/>
          </p:cNvSpPr>
          <p:nvPr>
            <p:ph sz="quarter" idx="4"/>
          </p:nvPr>
        </p:nvSpPr>
        <p:spPr>
          <a:xfrm>
            <a:off x="4645028" y="1782073"/>
            <a:ext cx="4041775" cy="4478126"/>
          </a:xfrm>
        </p:spPr>
        <p:txBody>
          <a:bodyPr vert="horz" lIns="91440" tIns="45720" rIns="91440" bIns="45720" rtlCol="0" anchor="t">
            <a:normAutofit/>
          </a:bodyPr>
          <a:lstStyle/>
          <a:p>
            <a:pPr marL="0" indent="0" algn="r">
              <a:buNone/>
            </a:pPr>
            <a:r>
              <a:rPr lang="ar-SA" dirty="0">
                <a:latin typeface="Arial" charset="0"/>
                <a:cs typeface="Arial" charset="0"/>
              </a:rPr>
              <a:t>تم بناء هذه المدينة على سفح جبل وشاطئ بحيرة كبيرة  </a:t>
            </a:r>
          </a:p>
          <a:p>
            <a:pPr marL="0" indent="0" algn="r">
              <a:buNone/>
            </a:pPr>
            <a:r>
              <a:rPr lang="ar-SA" dirty="0">
                <a:latin typeface="Arial" charset="0"/>
                <a:cs typeface="Arial" charset="0"/>
              </a:rPr>
              <a:t>كان لهذه المدينة وظائف إدارية، فهي عاصمة جند الأردن، وقد دعاها اليعقوبي "مدينة الأردن"  أي عاصمته، وأضاف المقدسي "إنها بلد وادي كنعان" وإنها مركز مواصلات رئيس .</a:t>
            </a:r>
          </a:p>
          <a:p>
            <a:pPr algn="r"/>
            <a:endParaRPr lang="ar-SA" dirty="0"/>
          </a:p>
        </p:txBody>
      </p:sp>
      <p:sp>
        <p:nvSpPr>
          <p:cNvPr id="3" name="Slide Number Placeholder 2"/>
          <p:cNvSpPr>
            <a:spLocks noGrp="1"/>
          </p:cNvSpPr>
          <p:nvPr>
            <p:ph type="sldNum" sz="quarter" idx="12"/>
          </p:nvPr>
        </p:nvSpPr>
        <p:spPr/>
        <p:txBody>
          <a:bodyPr/>
          <a:lstStyle/>
          <a:p>
            <a:fld id="{7B7D0BA3-F7C9-4B33-80CC-75508996238D}" type="slidenum">
              <a:rPr lang="en-US" smtClean="0"/>
              <a:pPr/>
              <a:t>15</a:t>
            </a:fld>
            <a:endParaRPr lang="en-US" dirty="0"/>
          </a:p>
        </p:txBody>
      </p:sp>
      <p:pic>
        <p:nvPicPr>
          <p:cNvPr id="5" name="صورة 4" descr="P536924.jpg"/>
          <p:cNvPicPr>
            <a:picLocks noChangeAspect="1"/>
          </p:cNvPicPr>
          <p:nvPr/>
        </p:nvPicPr>
        <p:blipFill>
          <a:blip r:embed="rId3" cstate="print"/>
          <a:stretch>
            <a:fillRect/>
          </a:stretch>
        </p:blipFill>
        <p:spPr>
          <a:xfrm>
            <a:off x="5547057" y="5840083"/>
            <a:ext cx="2467620" cy="1727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 name="صورة 9" descr="120510173418b4Fv.jpg"/>
          <p:cNvPicPr>
            <a:picLocks noChangeAspect="1"/>
          </p:cNvPicPr>
          <p:nvPr/>
        </p:nvPicPr>
        <p:blipFill>
          <a:blip r:embed="rId4" cstate="print"/>
          <a:stretch>
            <a:fillRect/>
          </a:stretch>
        </p:blipFill>
        <p:spPr>
          <a:xfrm>
            <a:off x="1097608" y="5694363"/>
            <a:ext cx="2596505" cy="186848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369490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311256"/>
            <a:ext cx="8229600" cy="984144"/>
          </a:xfrm>
        </p:spPr>
        <p:txBody>
          <a:bodyPr/>
          <a:lstStyle/>
          <a:p>
            <a:pPr rtl="1" fontAlgn="base"/>
            <a:r>
              <a:rPr lang="ar-SA" dirty="0"/>
              <a:t>الدرس </a:t>
            </a:r>
            <a:r>
              <a:rPr lang="ar-JO" dirty="0"/>
              <a:t>ال</a:t>
            </a:r>
            <a:r>
              <a:rPr lang="ar-SA" dirty="0"/>
              <a:t>ثالث :</a:t>
            </a:r>
          </a:p>
        </p:txBody>
      </p:sp>
      <p:sp>
        <p:nvSpPr>
          <p:cNvPr id="8" name="TextBox 7"/>
          <p:cNvSpPr txBox="1"/>
          <p:nvPr/>
        </p:nvSpPr>
        <p:spPr>
          <a:xfrm>
            <a:off x="914400" y="1899922"/>
            <a:ext cx="7315200" cy="4647426"/>
          </a:xfrm>
          <a:prstGeom prst="rect">
            <a:avLst/>
          </a:prstGeom>
          <a:noFill/>
        </p:spPr>
        <p:txBody>
          <a:bodyPr wrap="square" rtlCol="0" anchor="t">
            <a:spAutoFit/>
          </a:bodyPr>
          <a:lstStyle/>
          <a:p>
            <a:pPr algn="r" rtl="1"/>
            <a:r>
              <a:rPr lang="ar-SA" sz="2600" b="1" dirty="0"/>
              <a:t>الأهداف العامة:</a:t>
            </a:r>
          </a:p>
          <a:p>
            <a:pPr algn="r" rtl="1"/>
            <a:endParaRPr lang="ar-SA" b="1" dirty="0"/>
          </a:p>
          <a:p>
            <a:pPr algn="r" rtl="1"/>
            <a:r>
              <a:rPr lang="ar-SA" b="1" dirty="0" smtClean="0"/>
              <a:t>أن يكون الطالب </a:t>
            </a:r>
            <a:r>
              <a:rPr lang="ar-SA" b="1" dirty="0"/>
              <a:t>قادراً على أن:</a:t>
            </a:r>
          </a:p>
          <a:p>
            <a:pPr algn="r" rtl="1"/>
            <a:endParaRPr lang="ar-SA" b="1" dirty="0"/>
          </a:p>
          <a:p>
            <a:pPr marL="800100" lvl="1" indent="-342900" algn="r" rtl="1">
              <a:lnSpc>
                <a:spcPct val="150000"/>
              </a:lnSpc>
              <a:buFont typeface="+mj-lt"/>
              <a:buAutoNum type="arabicPeriod"/>
            </a:pPr>
            <a:r>
              <a:rPr lang="ar-SA" b="1" dirty="0">
                <a:latin typeface="Arial"/>
              </a:rPr>
              <a:t>ي</a:t>
            </a:r>
            <a:r>
              <a:rPr lang="ar-SA" b="1" dirty="0" smtClean="0">
                <a:latin typeface="Arial"/>
              </a:rPr>
              <a:t>تعرف </a:t>
            </a:r>
            <a:r>
              <a:rPr lang="ar-SA" b="1" dirty="0">
                <a:latin typeface="Arial"/>
              </a:rPr>
              <a:t>على البواعث للحملات الصليبية واحتلال القدس .</a:t>
            </a:r>
          </a:p>
          <a:p>
            <a:pPr marL="800100" lvl="1" indent="-342900" algn="r" rtl="1">
              <a:lnSpc>
                <a:spcPct val="150000"/>
              </a:lnSpc>
              <a:buFont typeface="+mj-lt"/>
              <a:buAutoNum type="arabicPeriod"/>
            </a:pPr>
            <a:r>
              <a:rPr lang="ar-SA" b="1" dirty="0">
                <a:latin typeface="Arial"/>
              </a:rPr>
              <a:t>ي</a:t>
            </a:r>
            <a:r>
              <a:rPr lang="ar-SA" b="1" dirty="0" smtClean="0">
                <a:latin typeface="Arial"/>
              </a:rPr>
              <a:t>فهم </a:t>
            </a:r>
            <a:r>
              <a:rPr lang="ar-SA" b="1" dirty="0">
                <a:latin typeface="Arial"/>
              </a:rPr>
              <a:t>إجراءات صلاح الدين الايوبي لتحرير فلسطين .</a:t>
            </a:r>
          </a:p>
          <a:p>
            <a:pPr marL="800100" lvl="1" indent="-342900" algn="r" rtl="1">
              <a:lnSpc>
                <a:spcPct val="150000"/>
              </a:lnSpc>
              <a:buFont typeface="+mj-lt"/>
              <a:buAutoNum type="arabicPeriod"/>
            </a:pPr>
            <a:r>
              <a:rPr lang="ar-SA" b="1" dirty="0">
                <a:latin typeface="Arial"/>
              </a:rPr>
              <a:t>ي</a:t>
            </a:r>
            <a:r>
              <a:rPr lang="ar-SA" b="1" dirty="0" smtClean="0">
                <a:latin typeface="Arial"/>
              </a:rPr>
              <a:t>فسير </a:t>
            </a:r>
            <a:r>
              <a:rPr lang="ar-SA" b="1" dirty="0">
                <a:latin typeface="Arial"/>
              </a:rPr>
              <a:t>التداعيات التي صاحبت انتصار صلاح الدين في حطين وتحرير القدس .</a:t>
            </a:r>
          </a:p>
          <a:p>
            <a:pPr marL="800100" lvl="1" indent="-342900" algn="r" rtl="1">
              <a:lnSpc>
                <a:spcPct val="150000"/>
              </a:lnSpc>
              <a:buFont typeface="+mj-lt"/>
              <a:buAutoNum type="arabicPeriod"/>
            </a:pPr>
            <a:r>
              <a:rPr lang="ar-SA" b="1" dirty="0" smtClean="0">
                <a:latin typeface="Arial"/>
              </a:rPr>
              <a:t> </a:t>
            </a:r>
            <a:r>
              <a:rPr lang="ar-SA" b="1" dirty="0">
                <a:latin typeface="Arial"/>
              </a:rPr>
              <a:t>يعرف الطالب فضائل بيت المقدس .</a:t>
            </a:r>
          </a:p>
          <a:p>
            <a:pPr marL="800100" lvl="1" indent="-342900" algn="r" rtl="1">
              <a:lnSpc>
                <a:spcPct val="150000"/>
              </a:lnSpc>
              <a:buFont typeface="+mj-lt"/>
              <a:buAutoNum type="arabicPeriod"/>
            </a:pPr>
            <a:r>
              <a:rPr lang="ar-SA" b="1" dirty="0">
                <a:latin typeface="Arial"/>
              </a:rPr>
              <a:t>معرفة أهمية فلسطين في العصر المملوكي .</a:t>
            </a:r>
          </a:p>
          <a:p>
            <a:pPr marL="800100" lvl="1" indent="-342900" algn="r" rtl="1">
              <a:lnSpc>
                <a:spcPct val="150000"/>
              </a:lnSpc>
              <a:buFont typeface="+mj-lt"/>
              <a:buAutoNum type="arabicPeriod"/>
            </a:pPr>
            <a:r>
              <a:rPr lang="ar-SA" b="1" dirty="0">
                <a:latin typeface="Arial"/>
              </a:rPr>
              <a:t>ي</a:t>
            </a:r>
            <a:r>
              <a:rPr lang="ar-SA" b="1" dirty="0" smtClean="0">
                <a:latin typeface="Arial"/>
              </a:rPr>
              <a:t>وضيح </a:t>
            </a:r>
            <a:r>
              <a:rPr lang="ar-SA" b="1" dirty="0">
                <a:latin typeface="Arial"/>
              </a:rPr>
              <a:t>اهتمام العثمانيين في فلسطين بشكل عام والقدس خاصة . </a:t>
            </a:r>
          </a:p>
          <a:p>
            <a:pPr marL="800100" lvl="1" indent="-342900" algn="r" rtl="1">
              <a:lnSpc>
                <a:spcPct val="150000"/>
              </a:lnSpc>
            </a:pPr>
            <a:endParaRPr lang="ar-SA" b="1" dirty="0"/>
          </a:p>
          <a:p>
            <a:pPr lvl="1" algn="r" rtl="1">
              <a:lnSpc>
                <a:spcPct val="150000"/>
              </a:lnSpc>
            </a:pPr>
            <a:endParaRPr lang="ar-SA" b="1" dirty="0"/>
          </a:p>
        </p:txBody>
      </p:sp>
      <p:sp>
        <p:nvSpPr>
          <p:cNvPr id="2" name="Slide Number Placeholder 1"/>
          <p:cNvSpPr>
            <a:spLocks noGrp="1"/>
          </p:cNvSpPr>
          <p:nvPr>
            <p:ph type="sldNum" sz="quarter" idx="12"/>
          </p:nvPr>
        </p:nvSpPr>
        <p:spPr/>
        <p:txBody>
          <a:bodyPr/>
          <a:lstStyle/>
          <a:p>
            <a:fld id="{7B7D0BA3-F7C9-4B33-80CC-75508996238D}" type="slidenum">
              <a:rPr lang="en-US" smtClean="0"/>
              <a:pPr/>
              <a:t>16</a:t>
            </a:fld>
            <a:endParaRPr lang="en-US" dirty="0"/>
          </a:p>
        </p:txBody>
      </p:sp>
    </p:spTree>
    <p:extLst>
      <p:ext uri="{BB962C8B-B14F-4D97-AF65-F5344CB8AC3E}">
        <p14:creationId xmlns:p14="http://schemas.microsoft.com/office/powerpoint/2010/main" xmlns="" val="2057512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dirty="0"/>
              <a:t>فلسطين في العصر العباسي :</a:t>
            </a:r>
            <a:endParaRPr lang="en-US" dirty="0"/>
          </a:p>
        </p:txBody>
      </p:sp>
      <p:sp>
        <p:nvSpPr>
          <p:cNvPr id="3" name="Slide Number Placeholder 2"/>
          <p:cNvSpPr>
            <a:spLocks noGrp="1"/>
          </p:cNvSpPr>
          <p:nvPr>
            <p:ph type="sldNum" sz="quarter" idx="12"/>
          </p:nvPr>
        </p:nvSpPr>
        <p:spPr/>
        <p:txBody>
          <a:bodyPr/>
          <a:lstStyle/>
          <a:p>
            <a:fld id="{7B7D0BA3-F7C9-4B33-80CC-75508996238D}" type="slidenum">
              <a:rPr lang="en-US" smtClean="0"/>
              <a:pPr/>
              <a:t>17</a:t>
            </a:fld>
            <a:endParaRPr lang="en-US" dirty="0"/>
          </a:p>
        </p:txBody>
      </p:sp>
      <p:sp>
        <p:nvSpPr>
          <p:cNvPr id="4" name="مربع نص 3"/>
          <p:cNvSpPr txBox="1"/>
          <p:nvPr/>
        </p:nvSpPr>
        <p:spPr>
          <a:xfrm>
            <a:off x="38100" y="1300403"/>
            <a:ext cx="9153525" cy="6670435"/>
          </a:xfrm>
          <a:prstGeom prst="rect">
            <a:avLst/>
          </a:prstGeom>
          <a:noFill/>
        </p:spPr>
        <p:txBody>
          <a:bodyPr wrap="square" rtlCol="1" anchor="t">
            <a:spAutoFit/>
          </a:bodyPr>
          <a:lstStyle/>
          <a:p>
            <a:pPr marL="285750" indent="-285750" algn="r" rtl="1">
              <a:buFont typeface="Arial" panose="020B0604020202020204" pitchFamily="34" charset="0"/>
              <a:buChar char="•"/>
            </a:pPr>
            <a:r>
              <a:rPr lang="ar-SA" sz="2000" b="1" dirty="0"/>
              <a:t>عوامل ضعف اهتمام العباسيين بفلسطين :</a:t>
            </a:r>
          </a:p>
          <a:p>
            <a:pPr algn="r" rtl="1"/>
            <a:r>
              <a:rPr lang="ar-SA" sz="2000" dirty="0"/>
              <a:t>قام المنصور الخليفة الثاني بزيارة بيت المقدس عند عودته من أداء فريضة الحج عام 140هـ/748م </a:t>
            </a:r>
            <a:endParaRPr lang="en-US" sz="2000" dirty="0"/>
          </a:p>
          <a:p>
            <a:pPr algn="r" rtl="1"/>
            <a:r>
              <a:rPr lang="ar-SA" sz="2000" dirty="0"/>
              <a:t>ثم زارها مرّة ثانية عام 154هـ/761م </a:t>
            </a:r>
            <a:endParaRPr lang="en-US" sz="2000" dirty="0"/>
          </a:p>
          <a:p>
            <a:pPr algn="r" rtl="1"/>
            <a:r>
              <a:rPr lang="ar-SA" sz="2000" dirty="0"/>
              <a:t>وخلال هذه الفترة أصابت فلسطين هزتان أرضيتان، كان المسجد الأقصى من بين الأماكن التي أصابتها، فقام المأمون </a:t>
            </a:r>
            <a:r>
              <a:rPr lang="ar-SA" sz="2000" dirty="0" err="1"/>
              <a:t>باصلاحات</a:t>
            </a:r>
            <a:r>
              <a:rPr lang="ar-SA" sz="2000" dirty="0"/>
              <a:t> كبيرة بعد ان هدمت الأجزاء الشرقية والغربية </a:t>
            </a:r>
            <a:endParaRPr lang="en-US" sz="2000" dirty="0"/>
          </a:p>
          <a:p>
            <a:pPr algn="r" rtl="1"/>
            <a:r>
              <a:rPr lang="ar-SA" sz="2000" dirty="0"/>
              <a:t>وأمر المهدي 163هـ بإجراء إصلاحات كبيرة الأمر الذي دعا المقدسي إلى الإشادة بها وقام المأمون 198-218هـ/813-833م ببناء الأبواب الشرقية والشمالية للحرم الشريف </a:t>
            </a:r>
            <a:endParaRPr lang="en-US" sz="2000" dirty="0"/>
          </a:p>
          <a:p>
            <a:pPr algn="r" rtl="1"/>
            <a:r>
              <a:rPr lang="ar-SA" sz="2000" dirty="0"/>
              <a:t>هارون الرشيد عام 789م حين أمر ببناء خزّان ماء كبير في مدينة الرملة يتكون من ست غرف ضخمة تقوم سقوفها فوق أقواس مدببّة</a:t>
            </a:r>
            <a:endParaRPr lang="en-US" sz="2000" dirty="0"/>
          </a:p>
          <a:p>
            <a:pPr algn="r" rtl="1"/>
            <a:r>
              <a:rPr lang="ar-SA" sz="2000" dirty="0"/>
              <a:t>نلاحظ مما سبق أن إنجازات العباسيين كانت محدودة ولا يمكن أن نقارنها بتلك الإنجازات الكبيرة التي تمت على أيدي الأمويين، ويمكن أن نعزو ذلك إلى عوامل عدة منها أنه:</a:t>
            </a:r>
            <a:endParaRPr lang="en-US" sz="2000" dirty="0"/>
          </a:p>
          <a:p>
            <a:pPr algn="r" rtl="1"/>
            <a:r>
              <a:rPr lang="ar-SA" sz="2000" dirty="0"/>
              <a:t>1. لم يعد أمر سورية وفلسطين من شواغل خلفاء بني العباس.</a:t>
            </a:r>
            <a:endParaRPr lang="en-US" sz="2000" dirty="0"/>
          </a:p>
          <a:p>
            <a:pPr algn="r" rtl="1"/>
            <a:r>
              <a:rPr lang="ar-SA" sz="2000" dirty="0"/>
              <a:t>2. رافق التغيّر السياسي تحول الطرق التجارية بين بلاد الشام والشرق الأقصى تدريجياً إلى وادي الرافدين، وفقدت بلاد الشام مكانتها الممتازة التي كانت لها في عهد الدولة الأموية, </a:t>
            </a:r>
            <a:endParaRPr lang="en-US" sz="2000" dirty="0"/>
          </a:p>
          <a:p>
            <a:pPr algn="r" rtl="1"/>
            <a:r>
              <a:rPr lang="ar-SA" sz="2000" dirty="0"/>
              <a:t>3. انشغل العبّاسيون بصورة دائمة بصد الخطر البيزنطي على الثغور الإسلامية.</a:t>
            </a:r>
            <a:endParaRPr lang="en-US" sz="2000" dirty="0"/>
          </a:p>
          <a:p>
            <a:pPr algn="r" rtl="1"/>
            <a:r>
              <a:rPr lang="ar-SA" sz="2000" dirty="0"/>
              <a:t>4. داخلياً كان للصراع بشأن الحكم بين العرب من جهة، وبين الفرس ثم الأتراك من جهة أخرى، أثر في فقدان هيبة الحكم ومركز الخلافة الأمر الذي قللّ من نشاطات الخلفاء العباسيين في فلسطين </a:t>
            </a:r>
          </a:p>
          <a:p>
            <a:pPr marL="342900" indent="-342900" algn="r" rtl="1">
              <a:buFont typeface="Arial" panose="020B0604020202020204" pitchFamily="34" charset="0"/>
              <a:buChar char="•"/>
            </a:pPr>
            <a:r>
              <a:rPr lang="ar-SA" sz="2000" b="1" dirty="0"/>
              <a:t>انبثاق الفرق الإسلامية من شيعة وخوارج إثر التحكيم الذي جرى في جنوب فلسطين .</a:t>
            </a:r>
          </a:p>
          <a:p>
            <a:pPr marL="342900" indent="-342900" algn="r" rtl="1">
              <a:buFont typeface="Arial" panose="020B0604020202020204" pitchFamily="34" charset="0"/>
              <a:buChar char="•"/>
            </a:pPr>
            <a:r>
              <a:rPr lang="ar-SA" sz="2000" b="1" dirty="0">
                <a:latin typeface="Arial" charset="0"/>
                <a:cs typeface="Arial" charset="0"/>
              </a:rPr>
              <a:t>تنظيم أنجح حركة سياسية سرية في التاريخ انطلقت من الحميمة (الدعوة العباسية)</a:t>
            </a:r>
            <a:r>
              <a:rPr lang="en-US" sz="2000" b="1" dirty="0">
                <a:latin typeface="Arial" charset="0"/>
              </a:rPr>
              <a:t> </a:t>
            </a:r>
            <a:endParaRPr lang="ar-SA" sz="2000" b="1" dirty="0">
              <a:latin typeface="Arial" charset="0"/>
            </a:endParaRPr>
          </a:p>
          <a:p>
            <a:pPr marL="342900" indent="-342900" algn="r" rtl="1">
              <a:buFont typeface="Arial" panose="020B0604020202020204" pitchFamily="34" charset="0"/>
              <a:buChar char="•"/>
            </a:pPr>
            <a:r>
              <a:rPr lang="ar-SA" sz="2000" b="1" dirty="0">
                <a:latin typeface="Arial" charset="0"/>
                <a:cs typeface="Arial" charset="0"/>
              </a:rPr>
              <a:t>اتخذ العباسيون من الحميمة جنوب فلسطين مركزاً لتنظيم دعوتهم ضد الأمويين والإطاحة بسلطانهم في دمشق</a:t>
            </a:r>
          </a:p>
        </p:txBody>
      </p:sp>
    </p:spTree>
    <p:extLst>
      <p:ext uri="{BB962C8B-B14F-4D97-AF65-F5344CB8AC3E}">
        <p14:creationId xmlns:p14="http://schemas.microsoft.com/office/powerpoint/2010/main" xmlns="" val="346311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11256"/>
            <a:ext cx="8534400" cy="984144"/>
          </a:xfrm>
        </p:spPr>
        <p:txBody>
          <a:bodyPr>
            <a:normAutofit fontScale="90000"/>
          </a:bodyPr>
          <a:lstStyle/>
          <a:p>
            <a:r>
              <a:rPr lang="ar-SA" dirty="0"/>
              <a:t>انتقال فلسطين بعد قرن واحد من الحكم العباسي لتدخل ضمن تأثير ولاة مصر من طولونيين </a:t>
            </a:r>
            <a:r>
              <a:rPr lang="ar-SA" dirty="0" err="1"/>
              <a:t>وأخشيديين</a:t>
            </a:r>
            <a:r>
              <a:rPr lang="ar-SA" dirty="0"/>
              <a:t> :</a:t>
            </a:r>
            <a:endParaRPr lang="en-US" dirty="0"/>
          </a:p>
        </p:txBody>
      </p:sp>
      <p:sp>
        <p:nvSpPr>
          <p:cNvPr id="3" name="Slide Number Placeholder 2"/>
          <p:cNvSpPr>
            <a:spLocks noGrp="1"/>
          </p:cNvSpPr>
          <p:nvPr>
            <p:ph type="sldNum" sz="quarter" idx="12"/>
          </p:nvPr>
        </p:nvSpPr>
        <p:spPr/>
        <p:txBody>
          <a:bodyPr/>
          <a:lstStyle/>
          <a:p>
            <a:fld id="{7B7D0BA3-F7C9-4B33-80CC-75508996238D}" type="slidenum">
              <a:rPr lang="en-US" smtClean="0"/>
              <a:pPr/>
              <a:t>18</a:t>
            </a:fld>
            <a:endParaRPr lang="en-US" dirty="0"/>
          </a:p>
        </p:txBody>
      </p:sp>
      <p:sp>
        <p:nvSpPr>
          <p:cNvPr id="4" name="مربع نص 3"/>
          <p:cNvSpPr txBox="1"/>
          <p:nvPr/>
        </p:nvSpPr>
        <p:spPr>
          <a:xfrm>
            <a:off x="457200" y="1981200"/>
            <a:ext cx="8195715" cy="3170099"/>
          </a:xfrm>
          <a:prstGeom prst="rect">
            <a:avLst/>
          </a:prstGeom>
          <a:noFill/>
        </p:spPr>
        <p:txBody>
          <a:bodyPr wrap="square" rtlCol="1">
            <a:spAutoFit/>
          </a:bodyPr>
          <a:lstStyle/>
          <a:p>
            <a:pPr algn="r" rtl="1"/>
            <a:r>
              <a:rPr lang="ar-SA" sz="2000" b="1" dirty="0"/>
              <a:t>1. فلسطين في عهد الطولونيين :</a:t>
            </a:r>
          </a:p>
          <a:p>
            <a:pPr algn="r" rtl="1"/>
            <a:r>
              <a:rPr lang="ar-SA" sz="2000" dirty="0"/>
              <a:t>ففي عهده برز الاهتمام بمدينة عكا من الناحيتين الاقتصادية والعسكرية بهدف تطوير الميناء وحمايته من الاعتداءات الخارجية ، فأوكل هذا الأمر إلى المعماري أبي بكر البناء الملقب بالبشاري، الذي نجح في بناء السور داخل مياه البحر ،كما قام ابن طولون بتشييد قلعة يافا، واهتم </a:t>
            </a:r>
            <a:r>
              <a:rPr lang="ar-SA" sz="2000" dirty="0" err="1"/>
              <a:t>خمارويه</a:t>
            </a:r>
            <a:r>
              <a:rPr lang="ar-SA" sz="2000" dirty="0"/>
              <a:t> من بعده بإقامة حدائق للحيوانات .</a:t>
            </a:r>
          </a:p>
          <a:p>
            <a:pPr algn="r" rtl="1"/>
            <a:endParaRPr lang="en-US" sz="2000" dirty="0"/>
          </a:p>
          <a:p>
            <a:pPr algn="r" rtl="1"/>
            <a:r>
              <a:rPr lang="ar-SA" sz="2000" b="1" dirty="0"/>
              <a:t>2. فلسطين في عهد </a:t>
            </a:r>
            <a:r>
              <a:rPr lang="ar-SA" sz="2000" b="1" dirty="0" err="1"/>
              <a:t>الأخشيديين</a:t>
            </a:r>
            <a:r>
              <a:rPr lang="ar-SA" sz="2000" b="1" dirty="0"/>
              <a:t> :</a:t>
            </a:r>
            <a:endParaRPr lang="en-US" sz="2000" b="1" dirty="0"/>
          </a:p>
          <a:p>
            <a:pPr algn="r" rtl="1"/>
            <a:r>
              <a:rPr lang="ar-SA" sz="2000" dirty="0"/>
              <a:t>عادت فلسطين إلى حكم الدولة العباسية المركزية لثلاثين عاماً، انتقلت بعدها </a:t>
            </a:r>
            <a:r>
              <a:rPr lang="ar-SA" sz="2000" dirty="0" err="1"/>
              <a:t>للأخشيديين</a:t>
            </a:r>
            <a:r>
              <a:rPr lang="ar-SA" sz="2000" dirty="0"/>
              <a:t> 323هـ/935م ، وقد اهتم </a:t>
            </a:r>
            <a:r>
              <a:rPr lang="ar-SA" sz="2000" dirty="0" err="1"/>
              <a:t>الأخشيد</a:t>
            </a:r>
            <a:r>
              <a:rPr lang="ar-SA" sz="2000" dirty="0"/>
              <a:t> بسك العملة في مدينتي الرملة وطبرية ، كما أوصى محمد </a:t>
            </a:r>
            <a:r>
              <a:rPr lang="ar-SA" sz="2000" dirty="0" err="1"/>
              <a:t>الأخشيد</a:t>
            </a:r>
            <a:r>
              <a:rPr lang="ar-SA" sz="2000" dirty="0"/>
              <a:t> بأن يدفن في مدينة القدس ونفذت وصيته .</a:t>
            </a:r>
            <a:endParaRPr lang="en-US" sz="2000" dirty="0"/>
          </a:p>
        </p:txBody>
      </p:sp>
    </p:spTree>
    <p:extLst>
      <p:ext uri="{BB962C8B-B14F-4D97-AF65-F5344CB8AC3E}">
        <p14:creationId xmlns:p14="http://schemas.microsoft.com/office/powerpoint/2010/main" xmlns="" val="1328390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الاسطول الإسلامي في عكا</a:t>
            </a:r>
          </a:p>
        </p:txBody>
      </p:sp>
      <p:pic>
        <p:nvPicPr>
          <p:cNvPr id="5" name="عنصر نائب للمحتوى 4" descr="1_1014378_1_34.jpg"/>
          <p:cNvPicPr>
            <a:picLocks noGrp="1" noChangeAspect="1"/>
          </p:cNvPicPr>
          <p:nvPr>
            <p:ph idx="1"/>
          </p:nvPr>
        </p:nvPicPr>
        <p:blipFill>
          <a:blip r:embed="rId3" cstate="print"/>
          <a:stretch>
            <a:fillRect/>
          </a:stretch>
        </p:blipFill>
        <p:spPr>
          <a:xfrm>
            <a:off x="1426968" y="1891881"/>
            <a:ext cx="6499437" cy="516245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عنصر نائب لرقم الشريحة 3"/>
          <p:cNvSpPr>
            <a:spLocks noGrp="1"/>
          </p:cNvSpPr>
          <p:nvPr>
            <p:ph type="sldNum" sz="quarter" idx="12"/>
          </p:nvPr>
        </p:nvSpPr>
        <p:spPr/>
        <p:txBody>
          <a:bodyPr/>
          <a:lstStyle/>
          <a:p>
            <a:fld id="{7B7D0BA3-F7C9-4B33-80CC-75508996238D}" type="slidenum">
              <a:rPr lang="en-US" smtClean="0"/>
              <a:pPr/>
              <a:t>19</a:t>
            </a:fld>
            <a:endParaRPr lang="en-US" dirty="0"/>
          </a:p>
        </p:txBody>
      </p:sp>
    </p:spTree>
    <p:extLst>
      <p:ext uri="{BB962C8B-B14F-4D97-AF65-F5344CB8AC3E}">
        <p14:creationId xmlns:p14="http://schemas.microsoft.com/office/powerpoint/2010/main" xmlns="" val="1112954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الدرس الأول : فلسطين عيشة الفتح الإسلامي لها :</a:t>
            </a:r>
          </a:p>
        </p:txBody>
      </p:sp>
      <p:sp>
        <p:nvSpPr>
          <p:cNvPr id="3" name="Slide Number Placeholder 2"/>
          <p:cNvSpPr>
            <a:spLocks noGrp="1"/>
          </p:cNvSpPr>
          <p:nvPr>
            <p:ph type="sldNum" sz="quarter" idx="12"/>
          </p:nvPr>
        </p:nvSpPr>
        <p:spPr/>
        <p:txBody>
          <a:bodyPr/>
          <a:lstStyle/>
          <a:p>
            <a:fld id="{7B7D0BA3-F7C9-4B33-80CC-75508996238D}" type="slidenum">
              <a:rPr lang="en-US" smtClean="0"/>
              <a:pPr/>
              <a:t>2</a:t>
            </a:fld>
            <a:endParaRPr lang="en-US" dirty="0"/>
          </a:p>
        </p:txBody>
      </p:sp>
      <p:sp>
        <p:nvSpPr>
          <p:cNvPr id="4" name="مربع نص 3"/>
          <p:cNvSpPr txBox="1"/>
          <p:nvPr/>
        </p:nvSpPr>
        <p:spPr>
          <a:xfrm>
            <a:off x="457200" y="1981200"/>
            <a:ext cx="8195715" cy="3539430"/>
          </a:xfrm>
          <a:prstGeom prst="rect">
            <a:avLst/>
          </a:prstGeom>
          <a:noFill/>
        </p:spPr>
        <p:txBody>
          <a:bodyPr wrap="square" rtlCol="1" anchor="t">
            <a:spAutoFit/>
          </a:bodyPr>
          <a:lstStyle/>
          <a:p>
            <a:pPr algn="r" rtl="1"/>
            <a:r>
              <a:rPr lang="ar-SA" sz="3200" dirty="0">
                <a:latin typeface="Arial"/>
              </a:rPr>
              <a:t> </a:t>
            </a:r>
            <a:r>
              <a:rPr lang="ar-SA" sz="3200" dirty="0" err="1">
                <a:latin typeface="Arial"/>
              </a:rPr>
              <a:t>اشهرالقبائل</a:t>
            </a:r>
            <a:r>
              <a:rPr lang="ar-SA" sz="3200" dirty="0">
                <a:latin typeface="Arial"/>
              </a:rPr>
              <a:t> </a:t>
            </a:r>
            <a:r>
              <a:rPr lang="ar-SA" sz="3200" dirty="0"/>
              <a:t>العربية التي سكنت فلسطين قبل الفتح الإسلامي :</a:t>
            </a:r>
          </a:p>
          <a:p>
            <a:pPr algn="r" rtl="1"/>
            <a:r>
              <a:rPr lang="ar-SA" sz="3200" dirty="0"/>
              <a:t>1. عاملة .</a:t>
            </a:r>
            <a:endParaRPr lang="en-US" sz="3200" dirty="0"/>
          </a:p>
          <a:p>
            <a:pPr algn="r" rtl="1"/>
            <a:r>
              <a:rPr lang="ar-SA" sz="3200" dirty="0"/>
              <a:t>2. </a:t>
            </a:r>
            <a:r>
              <a:rPr lang="ar-SA" sz="3200" dirty="0" err="1"/>
              <a:t>سليح</a:t>
            </a:r>
            <a:r>
              <a:rPr lang="ar-SA" sz="3200" dirty="0"/>
              <a:t> بن حلوان .</a:t>
            </a:r>
            <a:endParaRPr lang="en-US" sz="3200" dirty="0"/>
          </a:p>
          <a:p>
            <a:pPr algn="r" rtl="1"/>
            <a:r>
              <a:rPr lang="ar-SA" sz="3200" dirty="0"/>
              <a:t>3. جذام بن عدي .</a:t>
            </a:r>
            <a:endParaRPr lang="en-US" sz="3200" dirty="0"/>
          </a:p>
          <a:p>
            <a:pPr algn="r" rtl="1"/>
            <a:r>
              <a:rPr lang="ar-SA" sz="3200" dirty="0"/>
              <a:t>4. لخم بن عدي . </a:t>
            </a:r>
            <a:endParaRPr lang="en-US" sz="3200" dirty="0"/>
          </a:p>
          <a:p>
            <a:pPr algn="r" rtl="1"/>
            <a:r>
              <a:rPr lang="ar-SA" sz="3200" dirty="0"/>
              <a:t>5. بنو كلب بن وبرة .</a:t>
            </a:r>
            <a:endParaRPr lang="en-US" sz="3200" dirty="0"/>
          </a:p>
          <a:p>
            <a:pPr algn="r" rtl="1"/>
            <a:r>
              <a:rPr lang="ar-SA" sz="3200" dirty="0"/>
              <a:t>6. جرم بن زبّان .</a:t>
            </a:r>
            <a:endParaRPr lang="en-US" sz="3200" dirty="0"/>
          </a:p>
        </p:txBody>
      </p:sp>
    </p:spTree>
    <p:extLst>
      <p:ext uri="{BB962C8B-B14F-4D97-AF65-F5344CB8AC3E}">
        <p14:creationId xmlns:p14="http://schemas.microsoft.com/office/powerpoint/2010/main" xmlns="" val="2927933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11256"/>
            <a:ext cx="8534400" cy="984144"/>
          </a:xfrm>
        </p:spPr>
        <p:txBody>
          <a:bodyPr>
            <a:normAutofit fontScale="90000"/>
          </a:bodyPr>
          <a:lstStyle/>
          <a:p>
            <a:r>
              <a:rPr lang="ar-SA" dirty="0"/>
              <a:t>دراسة موجزة لبعض الشخصيات التي تركت آثاراً مميزة على أرض فلسطين :</a:t>
            </a:r>
            <a:endParaRPr lang="en-US" dirty="0"/>
          </a:p>
        </p:txBody>
      </p:sp>
      <p:sp>
        <p:nvSpPr>
          <p:cNvPr id="3" name="Slide Number Placeholder 2"/>
          <p:cNvSpPr>
            <a:spLocks noGrp="1"/>
          </p:cNvSpPr>
          <p:nvPr>
            <p:ph type="sldNum" sz="quarter" idx="12"/>
          </p:nvPr>
        </p:nvSpPr>
        <p:spPr/>
        <p:txBody>
          <a:bodyPr/>
          <a:lstStyle/>
          <a:p>
            <a:fld id="{7B7D0BA3-F7C9-4B33-80CC-75508996238D}" type="slidenum">
              <a:rPr lang="en-US" smtClean="0"/>
              <a:pPr/>
              <a:t>20</a:t>
            </a:fld>
            <a:endParaRPr lang="en-US" dirty="0"/>
          </a:p>
        </p:txBody>
      </p:sp>
      <p:sp>
        <p:nvSpPr>
          <p:cNvPr id="4" name="مربع نص 3"/>
          <p:cNvSpPr txBox="1"/>
          <p:nvPr/>
        </p:nvSpPr>
        <p:spPr>
          <a:xfrm>
            <a:off x="0" y="1295400"/>
            <a:ext cx="9144000" cy="6740307"/>
          </a:xfrm>
          <a:prstGeom prst="rect">
            <a:avLst/>
          </a:prstGeom>
          <a:noFill/>
        </p:spPr>
        <p:txBody>
          <a:bodyPr wrap="square" rtlCol="1">
            <a:spAutoFit/>
          </a:bodyPr>
          <a:lstStyle/>
          <a:p>
            <a:pPr algn="r" rtl="1"/>
            <a:r>
              <a:rPr lang="ar-SA" sz="2400" dirty="0"/>
              <a:t>1. الشافعي : محمد بن إدريس (150-204هـ/767-819م)، أبو عبد الله، وينسب إلى جده شافع ، وهو أحد أصحاب المذاهب الأربعة في الإسلام، ومن أكبر أئمة الفقه الذين أنجبهم التاريخ الإسلامي، سكن أبوه إدريس عسقلان فولد له فيها أو في غزة بجوارها ابنه محمد.</a:t>
            </a:r>
          </a:p>
          <a:p>
            <a:pPr algn="r" rtl="1"/>
            <a:r>
              <a:rPr lang="ar-SA" sz="2400" dirty="0"/>
              <a:t>2. المقدسي : محمد بن أحمد بن أبي بكر البناء المقدسي 335-380هـ/947-990م، وهو أحد الأعلام الذين أبلغوا علم الجغرافية عند العرب في القرن الرابع الهجري/العاشر الميلادي  ،ولد المقدسي ببيت المقدس، واشتهر باسم "حفيد البناء" نسبة إلى جده المهندس أبي بكر البناء الذي كان ابن طولون قد عهد إليه ببناء ميناء عكا وتحصينه. </a:t>
            </a:r>
            <a:endParaRPr lang="en-US" sz="2400" dirty="0"/>
          </a:p>
          <a:p>
            <a:pPr algn="r" rtl="1"/>
            <a:r>
              <a:rPr lang="ar-SA" sz="2400" dirty="0"/>
              <a:t>3. المطهر بن طاهر المقدسي (-بعد 355هـ/-بعد 966م) : مقدسي الأصل، عاش في بُسْت من أرض </a:t>
            </a:r>
            <a:r>
              <a:rPr lang="ar-SA" sz="2400" dirty="0" err="1"/>
              <a:t>سِجسْتان</a:t>
            </a:r>
            <a:r>
              <a:rPr lang="ar-SA" sz="2400" dirty="0"/>
              <a:t> في أواسط القرن الرابع الهجري في ظل الحكم الساماني، وكان على ثقافة موسوعية هي صورة من الاهتمامات الثقافية </a:t>
            </a:r>
            <a:endParaRPr lang="en-US" sz="2400" dirty="0"/>
          </a:p>
          <a:p>
            <a:pPr algn="r" rtl="1"/>
            <a:r>
              <a:rPr lang="ar-SA" sz="2400" dirty="0"/>
              <a:t>كتب المطهر بن طاهر كتابه "البدء والتاريخ" 355هـ/966م لأحد وزراء </a:t>
            </a:r>
            <a:endParaRPr lang="en-US" sz="2400" dirty="0"/>
          </a:p>
          <a:p>
            <a:pPr algn="r" rtl="1"/>
            <a:r>
              <a:rPr lang="ar-SA" sz="2400" dirty="0"/>
              <a:t>السامانيين</a:t>
            </a:r>
            <a:endParaRPr lang="en-US" sz="2400" dirty="0"/>
          </a:p>
          <a:p>
            <a:pPr algn="r" rtl="1"/>
            <a:r>
              <a:rPr lang="ar-SA" sz="2400" dirty="0"/>
              <a:t>4. ابن قدامة (715هـ/1316م) : ينحدر من أسرة فلسطينية دمشقية الدار، الجد الأعلى الذي حملت الأسرة أسمه هو قدامة بن مقدام بن نصر بن عبد الله المقدسي. وكان من أهل قرية </a:t>
            </a:r>
            <a:r>
              <a:rPr lang="ar-SA" sz="2400" dirty="0" err="1"/>
              <a:t>جماعيل</a:t>
            </a:r>
            <a:r>
              <a:rPr lang="ar-SA" sz="2400" dirty="0"/>
              <a:t> أو جماعين قرب نابلس في القرن الخامس الهجري. وكان محمد بن قدامة ثم ابنه أحمد ثم حفيده محمد أبو عمر خطباء جماعين حين غزا الفرنجة فلسطين عام 492 هـ/1099م ، تمثلت مقاومة آل قدامة للصليبيّين في المزيد من التمسك بالدين والتقوى .</a:t>
            </a:r>
            <a:endParaRPr lang="en-US" sz="2400" dirty="0"/>
          </a:p>
          <a:p>
            <a:pPr algn="r" rtl="1"/>
            <a:endParaRPr lang="en-US" sz="2400" dirty="0"/>
          </a:p>
        </p:txBody>
      </p:sp>
    </p:spTree>
    <p:extLst>
      <p:ext uri="{BB962C8B-B14F-4D97-AF65-F5344CB8AC3E}">
        <p14:creationId xmlns:p14="http://schemas.microsoft.com/office/powerpoint/2010/main" xmlns="" val="3536054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a:t>الفترة اللاحقة الممتدة حتى نهاية العهد العثماني :</a:t>
            </a:r>
            <a:endParaRPr lang="en-US" dirty="0"/>
          </a:p>
        </p:txBody>
      </p:sp>
      <p:sp>
        <p:nvSpPr>
          <p:cNvPr id="3" name="Slide Number Placeholder 2"/>
          <p:cNvSpPr>
            <a:spLocks noGrp="1"/>
          </p:cNvSpPr>
          <p:nvPr>
            <p:ph type="sldNum" sz="quarter" idx="12"/>
          </p:nvPr>
        </p:nvSpPr>
        <p:spPr/>
        <p:txBody>
          <a:bodyPr/>
          <a:lstStyle/>
          <a:p>
            <a:fld id="{7B7D0BA3-F7C9-4B33-80CC-75508996238D}" type="slidenum">
              <a:rPr lang="en-US" smtClean="0"/>
              <a:pPr/>
              <a:t>21</a:t>
            </a:fld>
            <a:endParaRPr lang="en-US" dirty="0"/>
          </a:p>
        </p:txBody>
      </p:sp>
      <p:sp>
        <p:nvSpPr>
          <p:cNvPr id="4" name="مربع نص 3"/>
          <p:cNvSpPr txBox="1"/>
          <p:nvPr/>
        </p:nvSpPr>
        <p:spPr>
          <a:xfrm>
            <a:off x="152400" y="1981200"/>
            <a:ext cx="8839200" cy="4893647"/>
          </a:xfrm>
          <a:prstGeom prst="rect">
            <a:avLst/>
          </a:prstGeom>
          <a:noFill/>
        </p:spPr>
        <p:txBody>
          <a:bodyPr wrap="square" rtlCol="1">
            <a:spAutoFit/>
          </a:bodyPr>
          <a:lstStyle/>
          <a:p>
            <a:pPr marL="342900" indent="-342900" algn="r" rtl="1">
              <a:buFont typeface="Arial" panose="020B0604020202020204" pitchFamily="34" charset="0"/>
              <a:buChar char="•"/>
            </a:pPr>
            <a:r>
              <a:rPr lang="ar-SA" sz="2400" dirty="0"/>
              <a:t>الفترة الصليبية </a:t>
            </a:r>
            <a:r>
              <a:rPr lang="ar-SA" sz="2400" dirty="0" err="1"/>
              <a:t>والأيوبية</a:t>
            </a:r>
            <a:r>
              <a:rPr lang="ar-SA" sz="2400" dirty="0"/>
              <a:t> ومكانة القدس كمحور للنضال ضد الغزو الصليبي</a:t>
            </a:r>
            <a:endParaRPr lang="en-US" sz="2400" dirty="0"/>
          </a:p>
          <a:p>
            <a:pPr algn="r" rtl="1"/>
            <a:r>
              <a:rPr lang="ar-SA" sz="2400" dirty="0"/>
              <a:t>بدأت الحملات الفرنجية الصليبية ضد المشرق الإسلامي وفلسطين عقب الخطاب الناري الذي ألقاه البابا أربان الثاني في السادس والعشرين من تشرين الثاني عام 1095م في </a:t>
            </a:r>
            <a:r>
              <a:rPr lang="ar-SA" sz="2400" dirty="0" err="1"/>
              <a:t>بيكيرمونت</a:t>
            </a:r>
            <a:r>
              <a:rPr lang="ar-SA" sz="2400" dirty="0"/>
              <a:t> جنوب فرنسا، داعياً فيه الأوروبيين إلى تحرير المقدسات المسيحية من أيدي المسلمين ، وحقيقة، لم يكن الدافع الديني هو الباعث الرئيس للحروب الصليبية</a:t>
            </a:r>
          </a:p>
          <a:p>
            <a:pPr algn="r" rtl="1"/>
            <a:r>
              <a:rPr lang="ar-SA" sz="2400" dirty="0"/>
              <a:t>1. رغبة الأمراء والنبلاء الإقطاعيين في التوسع والحكم، والبحث عن حلول لمعالجة النمو السكاني الكبير.</a:t>
            </a:r>
            <a:endParaRPr lang="en-US" sz="2400" dirty="0"/>
          </a:p>
          <a:p>
            <a:pPr algn="r" rtl="1"/>
            <a:r>
              <a:rPr lang="ar-SA" sz="2400" dirty="0"/>
              <a:t>2. الحد من الحروب الداخلية في أوروبا بتوجيه القوى نحو حروب خارجية .</a:t>
            </a:r>
          </a:p>
          <a:p>
            <a:pPr algn="r" rtl="1"/>
            <a:r>
              <a:rPr lang="ar-SA" sz="2400" dirty="0"/>
              <a:t>3. رغبة المدن التجارية الإيطالية (البندقية وبيزا وجنوا) بتحقيق الأرباح الكبيرة في تجارتها بين الشرق والغرب، إضافة إلى عامل آخر أسهم في بعث تلك الحروب.</a:t>
            </a:r>
          </a:p>
          <a:p>
            <a:pPr algn="r" rtl="1"/>
            <a:r>
              <a:rPr lang="ar-SA" sz="2400" dirty="0"/>
              <a:t> 4. انقسام العالم الإسلامي نتيجة ضعف الدولة العباسية وظهور الصراعات بين الخلافة الفاطمية في مصر والعباسية في بغداد من ناحية، وبين الفاطميين والسلاجقة من ناحية أخرى.</a:t>
            </a:r>
            <a:endParaRPr lang="en-US" sz="2400" dirty="0"/>
          </a:p>
        </p:txBody>
      </p:sp>
    </p:spTree>
    <p:extLst>
      <p:ext uri="{BB962C8B-B14F-4D97-AF65-F5344CB8AC3E}">
        <p14:creationId xmlns:p14="http://schemas.microsoft.com/office/powerpoint/2010/main" xmlns="" val="38127981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الفترة اللاحقة الممتدة حتى نهاية العهد العثماني :</a:t>
            </a:r>
            <a:endParaRPr lang="en-US" dirty="0"/>
          </a:p>
        </p:txBody>
      </p:sp>
      <p:sp>
        <p:nvSpPr>
          <p:cNvPr id="3" name="Slide Number Placeholder 2"/>
          <p:cNvSpPr>
            <a:spLocks noGrp="1"/>
          </p:cNvSpPr>
          <p:nvPr>
            <p:ph type="sldNum" sz="quarter" idx="12"/>
          </p:nvPr>
        </p:nvSpPr>
        <p:spPr/>
        <p:txBody>
          <a:bodyPr/>
          <a:lstStyle/>
          <a:p>
            <a:fld id="{7B7D0BA3-F7C9-4B33-80CC-75508996238D}" type="slidenum">
              <a:rPr lang="en-US" smtClean="0"/>
              <a:pPr/>
              <a:t>22</a:t>
            </a:fld>
            <a:endParaRPr lang="en-US" dirty="0"/>
          </a:p>
        </p:txBody>
      </p:sp>
      <p:sp>
        <p:nvSpPr>
          <p:cNvPr id="4" name="مربع نص 3"/>
          <p:cNvSpPr txBox="1"/>
          <p:nvPr/>
        </p:nvSpPr>
        <p:spPr>
          <a:xfrm>
            <a:off x="0" y="1676400"/>
            <a:ext cx="9144000" cy="5324535"/>
          </a:xfrm>
          <a:prstGeom prst="rect">
            <a:avLst/>
          </a:prstGeom>
          <a:noFill/>
        </p:spPr>
        <p:txBody>
          <a:bodyPr wrap="square" rtlCol="1">
            <a:spAutoFit/>
          </a:bodyPr>
          <a:lstStyle/>
          <a:p>
            <a:pPr algn="r" rtl="1"/>
            <a:r>
              <a:rPr lang="ar-SA" sz="2000" dirty="0"/>
              <a:t>تمكن الصليبيون من احتلال سواحل الشام، ثم اتجهوا نحو مدينة الرملة ومنها إلى بيت المقدس</a:t>
            </a:r>
            <a:endParaRPr lang="en-US" sz="2000" dirty="0"/>
          </a:p>
          <a:p>
            <a:pPr algn="r" rtl="1"/>
            <a:r>
              <a:rPr lang="ar-SA" sz="2000" dirty="0"/>
              <a:t>وعلى الرغم من كل هذه الإجراءات والتراتيب، إلا أن الصليبيين استمروا في حصارهم للمدينة المقدسة وتضييق الخناق على سكانها حتى تمكّنوا في النهاية من دخولها يوم الجمعة الخامس عشر من تموز/يوليو عام 1099م/الثالث والعشرين من شعبان عام 492هـ، وقد اقترف الصليبيون مذبحة شنيعة مروعة ذهب ضحيتها عدد كبير من سكان المدينة، ويصف ابن الأثير ذلك بقوله: "وركبَ الناسَ السيفُ، ولبث الفرنج في البلدة أسبوعاً يقتلون فيه المسلمين"  ، ولم يراع الصليبيون حرمة الأماكن المقدسة، إذ قتلوا ما يزيد على سبعين ألفاً من المسلمين في المسجد الأقصى وطرقات المدينة كان من بينهم عدد من الأئمة والعلماء والزهاد, هذا إلى جانب عمليات السلب والنهب التي تعرضت لها المدينة المقدسة ،وعلى الرغم من هذا الانتصار الذي أحرزه الصليبيون، فإن الجهود الإسلامية المقاومة بزعامة عماد الدين زنكي بدأت تدك معاقل وحصون الفرنجة، فتمكن في عام 1144م من استرداد إمارة الرّها ،بعد هذا الانتصار الذي أحرزه تعرّض عماد الدين عام 541هـ/1146م لعملية اغتيال على يد بعض خدمه  ، فتبعه في تحمل مسؤولية الجهاد ابنه نور الدين محمود الذي استطاع أن يمّد نفوذه على دولة متسعة الأرجاء فيها خمس عواصم هي: دمشق والرها، وحلب، والموصل، والقاهرة، </a:t>
            </a:r>
            <a:endParaRPr lang="en-US" sz="2000" dirty="0"/>
          </a:p>
          <a:p>
            <a:pPr algn="r" rtl="1"/>
            <a:r>
              <a:rPr lang="ar-SA" sz="2000" dirty="0"/>
              <a:t>ولما تم للسلطان صلاح الدين الأيوبي بالسيطرة على مصر وتأسيس دولته </a:t>
            </a:r>
            <a:r>
              <a:rPr lang="ar-SA" sz="2000" dirty="0" err="1"/>
              <a:t>الأيوبية</a:t>
            </a:r>
            <a:r>
              <a:rPr lang="ar-SA" sz="2000" dirty="0"/>
              <a:t> فيها عام 567هـ/1171م أخذ ينقض على أطراف بيت المقدس، ففي أواخر عام 1177م ابتدأت حروبه في فلسطين، فاسترد دير البلح وغزة وعسقلان، ووصل بجيشه إلى مقربة من نابلس ،ونتيجة لذلك بدأ السلطان صلاح الدين في الاستعداد لمهاجمة الفرنجة ومحاولة تصفية مملكتهم، فاتخذ من مدينة دمشق مركزاً لاجتماع القوات الإسلامية . ثم زحف بقواته نحو الكرك في صفر عام 583هـ/مايو1187م فحاصرها وضيق عليها  .</a:t>
            </a:r>
            <a:endParaRPr lang="en-US" sz="2000" dirty="0"/>
          </a:p>
        </p:txBody>
      </p:sp>
    </p:spTree>
    <p:extLst>
      <p:ext uri="{BB962C8B-B14F-4D97-AF65-F5344CB8AC3E}">
        <p14:creationId xmlns:p14="http://schemas.microsoft.com/office/powerpoint/2010/main" xmlns="" val="1669421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B7D0BA3-F7C9-4B33-80CC-75508996238D}" type="slidenum">
              <a:rPr lang="en-US" smtClean="0"/>
              <a:pPr/>
              <a:t>23</a:t>
            </a:fld>
            <a:endParaRPr lang="en-US" dirty="0"/>
          </a:p>
        </p:txBody>
      </p:sp>
      <p:sp>
        <p:nvSpPr>
          <p:cNvPr id="4" name="مربع نص 3"/>
          <p:cNvSpPr txBox="1"/>
          <p:nvPr/>
        </p:nvSpPr>
        <p:spPr>
          <a:xfrm>
            <a:off x="304800" y="1981200"/>
            <a:ext cx="8534400" cy="5170646"/>
          </a:xfrm>
          <a:prstGeom prst="rect">
            <a:avLst/>
          </a:prstGeom>
          <a:noFill/>
        </p:spPr>
        <p:txBody>
          <a:bodyPr wrap="square" rtlCol="1">
            <a:spAutoFit/>
          </a:bodyPr>
          <a:lstStyle/>
          <a:p>
            <a:pPr algn="r" rtl="1"/>
            <a:r>
              <a:rPr lang="ar-SA" sz="2200" dirty="0"/>
              <a:t>ثم أخذ السلطان يمد نشاطه وهجماته ضد المعاقل الصليبية في فلسطين حتى كانت المعركة الفاصلة في حطين عام 583هـ/1187م. وقد نجحت جميعها في تحقيق أهدافها، ثم واصل السلطان زحفه جنوباً واسترد عسقلان لتأمين الاتصالات بين مصر والشام، واتجه بعد ذلك نحو المدينة المقدسة وفرض عليها حصاراً من جوانبها كافة في السابع والعشرين من رجب عام 583هـ/الثاني من تشرين أول/ أكتوبر عام 1187م، حتى اضطر الصليبيون إلى التنازل عنها ومغادرتها للإقامة في مدينة صور بعد موافقتهم على أن يدفع كل رجل منهم عشرة دنانير والمرأة خمسة دنانير والطفل ديناراً واحداً. أما الفقراء فقد أفتدي بعضهم، وبقي البعض الآخر في الأسر، ودخل المسلمون بيت المقدس في السابع والعشرين من رجب عام 583هـ/الجمعة الثاني اكتوبر/ تشرين أول عام 1187م. وبعد؛ فقد أدى انتصار المسلمين في معركة حطين إلى قيام الغرب الأوروبي بإعداد الحملة الصليبية الثالثة بقيادة ريتشارد قلب الأسد -ملك انجلترا- وفيليب أغسطس ملك فرنسا وفردريك </a:t>
            </a:r>
            <a:r>
              <a:rPr lang="ar-SA" sz="2200" dirty="0" err="1"/>
              <a:t>باربروسا</a:t>
            </a:r>
            <a:r>
              <a:rPr lang="ar-SA" sz="2200" dirty="0"/>
              <a:t> ملك إسبانيا، واتجهوا جميعاً نحو مدينة عكا، وشددوا في حصارها قرابة عامين 1189-1191م مما أدى في النهاية إلى سقوطها بأيديهم، ثم توالى هجومهم على المدن الساحلية الأخرى بهدف احتلال بيت المقدس ثانية، لكنهم فشلوا في ذلك، مما اضطر الملك ريتشارد إلى القبول بعقد صلح الرملة مع السلطان صلاح الدين الأيوبي عام 588هـ/1192م</a:t>
            </a:r>
            <a:endParaRPr lang="en-US" sz="2200" dirty="0"/>
          </a:p>
        </p:txBody>
      </p:sp>
      <p:sp>
        <p:nvSpPr>
          <p:cNvPr id="5" name="عنوان 4"/>
          <p:cNvSpPr>
            <a:spLocks noGrp="1"/>
          </p:cNvSpPr>
          <p:nvPr>
            <p:ph type="title"/>
          </p:nvPr>
        </p:nvSpPr>
        <p:spPr/>
        <p:txBody>
          <a:bodyPr/>
          <a:lstStyle/>
          <a:p>
            <a:r>
              <a:rPr lang="ar-SA" dirty="0" smtClean="0"/>
              <a:t>تحرير القدس</a:t>
            </a:r>
            <a:endParaRPr lang="ar-SA" dirty="0"/>
          </a:p>
        </p:txBody>
      </p:sp>
    </p:spTree>
    <p:extLst>
      <p:ext uri="{BB962C8B-B14F-4D97-AF65-F5344CB8AC3E}">
        <p14:creationId xmlns:p14="http://schemas.microsoft.com/office/powerpoint/2010/main" xmlns="" val="3817877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أهمية فلسطين في الفترة المملوكية :</a:t>
            </a:r>
            <a:endParaRPr lang="en-US" dirty="0"/>
          </a:p>
        </p:txBody>
      </p:sp>
      <p:sp>
        <p:nvSpPr>
          <p:cNvPr id="3" name="Slide Number Placeholder 2"/>
          <p:cNvSpPr>
            <a:spLocks noGrp="1"/>
          </p:cNvSpPr>
          <p:nvPr>
            <p:ph type="sldNum" sz="quarter" idx="12"/>
          </p:nvPr>
        </p:nvSpPr>
        <p:spPr/>
        <p:txBody>
          <a:bodyPr/>
          <a:lstStyle/>
          <a:p>
            <a:fld id="{7B7D0BA3-F7C9-4B33-80CC-75508996238D}" type="slidenum">
              <a:rPr lang="en-US" smtClean="0"/>
              <a:pPr/>
              <a:t>24</a:t>
            </a:fld>
            <a:endParaRPr lang="en-US" dirty="0"/>
          </a:p>
        </p:txBody>
      </p:sp>
      <p:sp>
        <p:nvSpPr>
          <p:cNvPr id="4" name="مربع نص 3"/>
          <p:cNvSpPr txBox="1"/>
          <p:nvPr/>
        </p:nvSpPr>
        <p:spPr>
          <a:xfrm>
            <a:off x="457200" y="1981200"/>
            <a:ext cx="8195715" cy="4431983"/>
          </a:xfrm>
          <a:prstGeom prst="rect">
            <a:avLst/>
          </a:prstGeom>
          <a:noFill/>
        </p:spPr>
        <p:txBody>
          <a:bodyPr wrap="square" rtlCol="1">
            <a:spAutoFit/>
          </a:bodyPr>
          <a:lstStyle/>
          <a:p>
            <a:pPr algn="r" rtl="1"/>
            <a:r>
              <a:rPr lang="ar-SA" sz="2200" dirty="0"/>
              <a:t>يعود للمماليك الفضل في مواجهة المغول الذين احتلوا مدينة بغداد عام 1258م فدمروا مكتبتها ومساجدها وقصورها، وكانت أنباء ذلك قد وصلت إلى مصر، فاستعد كل من قطز وبيبرس لمواجهتهم، فالتقيا بجيش المغول في معركة عين جالوت الفاصلة عام 1260م، وانتصروا عليهم وردوهم نهائياً عن البلاد المقدسة.</a:t>
            </a:r>
            <a:endParaRPr lang="en-US" sz="2200" dirty="0"/>
          </a:p>
          <a:p>
            <a:pPr algn="r"/>
            <a:r>
              <a:rPr lang="ar-SA" sz="2200" dirty="0"/>
              <a:t>بعد القضاء على المغول تفرغ الظاهر بيبرس للوجود الصليبي منذ عام 1263م، فتمكن من إخراجهم من الناصرة وقيسارية وأرسوف وصفد ويافا إلى أن طهرت البلاد كلها من الوجود الفرنجي على يد الأشرف خليل بن قلاوون من آخر معاقلهم في عكا عام 1292م </a:t>
            </a:r>
          </a:p>
          <a:p>
            <a:pPr algn="r"/>
            <a:r>
              <a:rPr lang="ar-SA" sz="2200" dirty="0"/>
              <a:t>وقد قام بيبرس بإصلاحات عديدة في الزراعة والري، وانتظم البريد في عهده، كما جدد ما تهدم من قبة الصخرة وجدد في حرم الخليل، وأقام العديد من الجوامع والمشاهد للأنبياء والصحابة الأوائل، فقد بنى على مقام النبي موسى قبة ومسجداً، وجدد سماط إبراهيم الخليل. كما اهتم بيبرس ببناء الطرق والجسور والأبراج وتحصين المدن والمدارس. وقد استمر من جاء بعد بيبرس في إنشاء المدارس والإصلاح والبناء وخصوصاً لسور القدس.</a:t>
            </a:r>
            <a:endParaRPr lang="en-US" sz="2200" dirty="0"/>
          </a:p>
          <a:p>
            <a:pPr algn="r"/>
            <a:r>
              <a:rPr lang="ar-SA" dirty="0"/>
              <a:t> </a:t>
            </a:r>
          </a:p>
        </p:txBody>
      </p:sp>
    </p:spTree>
    <p:extLst>
      <p:ext uri="{BB962C8B-B14F-4D97-AF65-F5344CB8AC3E}">
        <p14:creationId xmlns:p14="http://schemas.microsoft.com/office/powerpoint/2010/main" xmlns="" val="19561374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فلسطين في العهد العثماني :</a:t>
            </a:r>
            <a:endParaRPr lang="en-US" dirty="0"/>
          </a:p>
        </p:txBody>
      </p:sp>
      <p:sp>
        <p:nvSpPr>
          <p:cNvPr id="3" name="Slide Number Placeholder 2"/>
          <p:cNvSpPr>
            <a:spLocks noGrp="1"/>
          </p:cNvSpPr>
          <p:nvPr>
            <p:ph type="sldNum" sz="quarter" idx="12"/>
          </p:nvPr>
        </p:nvSpPr>
        <p:spPr/>
        <p:txBody>
          <a:bodyPr/>
          <a:lstStyle/>
          <a:p>
            <a:fld id="{7B7D0BA3-F7C9-4B33-80CC-75508996238D}" type="slidenum">
              <a:rPr lang="en-US" smtClean="0"/>
              <a:pPr/>
              <a:t>25</a:t>
            </a:fld>
            <a:endParaRPr lang="en-US" dirty="0"/>
          </a:p>
        </p:txBody>
      </p:sp>
      <p:sp>
        <p:nvSpPr>
          <p:cNvPr id="4" name="مربع نص 3"/>
          <p:cNvSpPr txBox="1"/>
          <p:nvPr/>
        </p:nvSpPr>
        <p:spPr>
          <a:xfrm>
            <a:off x="-32084" y="1752600"/>
            <a:ext cx="9144000" cy="4678204"/>
          </a:xfrm>
          <a:prstGeom prst="rect">
            <a:avLst/>
          </a:prstGeom>
          <a:noFill/>
        </p:spPr>
        <p:txBody>
          <a:bodyPr wrap="square" rtlCol="1">
            <a:spAutoFit/>
          </a:bodyPr>
          <a:lstStyle/>
          <a:p>
            <a:pPr algn="r" rtl="1"/>
            <a:r>
              <a:rPr lang="ar-SA" sz="2000" dirty="0"/>
              <a:t>حكم سلاطين آل عثمان بلادهم قبل الاستيلاء على بلاد العرب أكثر من مائتين وخمسين عاماً، وكانت بداية الحكم العثماني منذ زمن السلطان سليم خراباً، بسبب الثورات التي قامت ضدهم. وكان السلطان سليم الفاتح أول حاكمٍ لبلاد العرب من الأتراك العثمانيين يعرف العربية والفارسية إلى جانب التركية, وقيل إنه أراد أن يجعل اللغة العربية اللغة الرسمية، إلا أنه توفي قبل تنفيذ ذلك.</a:t>
            </a:r>
            <a:endParaRPr lang="en-US" sz="2000" dirty="0"/>
          </a:p>
          <a:p>
            <a:pPr algn="r" rtl="1"/>
            <a:r>
              <a:rPr lang="ar-SA" sz="2000" dirty="0"/>
              <a:t>وفي عهد السلطان محمود الأول وقعت معاهدة عام (1740م) بينه وبين لويس الخامس عشر الفرنسي، فتحت بموجبها فلسطين لجميع المسيحيين الوافدين تحت حماية العلم الفرنسي، وفي هذه المعاهدة أساس الحماية الفرنسية للكاثوليك من الإمبراطورية العثمانية. </a:t>
            </a:r>
          </a:p>
          <a:p>
            <a:pPr algn="r" rtl="1"/>
            <a:r>
              <a:rPr lang="ar-SA" sz="2000" dirty="0"/>
              <a:t>اهتم الحكام المحليون بالعمران، فالسلاطين، وخصوصاً بعد أن اتخذوا لقب الخليفة منذ المعاهدة العثمانية الروسية المذكورة، كانت همومهم حماية أطراف الدولة والحد من النفوذ الأجنبي، فآل </a:t>
            </a:r>
            <a:r>
              <a:rPr lang="ar-SA" sz="2000" dirty="0" err="1"/>
              <a:t>الظواهرة</a:t>
            </a:r>
            <a:r>
              <a:rPr lang="ar-SA" sz="2000" dirty="0"/>
              <a:t> -الذين امتد حكمهم للبلاد 80 عاماً- صرفوا اهتمامهم لترميم وإعادة بناء القلاع والأسوار للمدن المهدمة نتيجة الحروب الصليبية، وكان أن جددوا قلعة صفد وقلعة طبرية وسورها وجامعها، وكذلك سور عكا وحصونها وأبراجها.</a:t>
            </a:r>
            <a:endParaRPr lang="en-US" sz="2000" dirty="0"/>
          </a:p>
          <a:p>
            <a:pPr algn="r" rtl="1"/>
            <a:r>
              <a:rPr lang="ar-SA" sz="2000" dirty="0"/>
              <a:t>وفي عهد أحمد الجزار -الذي اشتهر ببطشه وظلمه للرعية- بنى سوران لعكا، الواحد ضمن الآخر، وثكنة عسكرية وسوق تجارية وخانات، كما بنى الجامع الشهير باسم جامع الجزار. وكان العمل الخالد الذي قام به أنه صد نابليون عن أسوار عكا عام 1799م، واستمر حصار القائد الفرنسي للمدينة شهرين</a:t>
            </a:r>
            <a:endParaRPr lang="en-US" sz="2000" dirty="0"/>
          </a:p>
          <a:p>
            <a:pPr algn="r" rtl="1"/>
            <a:endParaRPr lang="en-US" dirty="0"/>
          </a:p>
        </p:txBody>
      </p:sp>
    </p:spTree>
    <p:extLst>
      <p:ext uri="{BB962C8B-B14F-4D97-AF65-F5344CB8AC3E}">
        <p14:creationId xmlns:p14="http://schemas.microsoft.com/office/powerpoint/2010/main" xmlns="" val="27829962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فلسطين في العهد العثماني :</a:t>
            </a:r>
            <a:endParaRPr lang="en-US" dirty="0"/>
          </a:p>
        </p:txBody>
      </p:sp>
      <p:sp>
        <p:nvSpPr>
          <p:cNvPr id="3" name="Slide Number Placeholder 2"/>
          <p:cNvSpPr>
            <a:spLocks noGrp="1"/>
          </p:cNvSpPr>
          <p:nvPr>
            <p:ph type="sldNum" sz="quarter" idx="12"/>
          </p:nvPr>
        </p:nvSpPr>
        <p:spPr/>
        <p:txBody>
          <a:bodyPr/>
          <a:lstStyle/>
          <a:p>
            <a:fld id="{7B7D0BA3-F7C9-4B33-80CC-75508996238D}" type="slidenum">
              <a:rPr lang="en-US" smtClean="0"/>
              <a:pPr/>
              <a:t>26</a:t>
            </a:fld>
            <a:endParaRPr lang="en-US" dirty="0"/>
          </a:p>
        </p:txBody>
      </p:sp>
      <p:sp>
        <p:nvSpPr>
          <p:cNvPr id="4" name="مربع نص 3"/>
          <p:cNvSpPr txBox="1"/>
          <p:nvPr/>
        </p:nvSpPr>
        <p:spPr>
          <a:xfrm>
            <a:off x="228600" y="1981200"/>
            <a:ext cx="8686800" cy="4708981"/>
          </a:xfrm>
          <a:prstGeom prst="rect">
            <a:avLst/>
          </a:prstGeom>
          <a:noFill/>
        </p:spPr>
        <p:txBody>
          <a:bodyPr wrap="square" rtlCol="1">
            <a:spAutoFit/>
          </a:bodyPr>
          <a:lstStyle/>
          <a:p>
            <a:pPr algn="r" rtl="1"/>
            <a:r>
              <a:rPr lang="ar-SA" sz="2000" dirty="0"/>
              <a:t>كما قام حاكم يافا محمد أبو نبوت بتجديد مباني المدينة, وأقام فيها سداً ضخماً وجامعاً وسبيلاً يعرفان باسمه. وفي عدة أماكن من فلسطين، جرت إصلاحات عمرانية في عهد محمود الثاني (1808-1831م) منها تعمير قرى مهدمة، وكذلك الأبنية والقنوات في عكا بعد حرب نابليون، ومنها إصلاح الطرق والمسجد الأقصى الذي أضيفت إليه النقوش. أما قبة الصخرة، فقد دعمت في عهد ابنه السلطان عبد المجيد، مع إضافة عمارات جديدة إلى الحرم الشريف لم يبن مثلها منذ عهد عبد الملك بن مروان.</a:t>
            </a:r>
            <a:endParaRPr lang="en-US" sz="2000" dirty="0"/>
          </a:p>
          <a:p>
            <a:pPr algn="r" rtl="1"/>
            <a:r>
              <a:rPr lang="ar-SA" sz="2000" dirty="0"/>
              <a:t>سمحوا للآخرين بأن يبنوا هم أيضاً، ففي عام 1854م امتلك اليهود أول قطعة أرض في مدينة القدس، وقد أطلق عليها حي "</a:t>
            </a:r>
            <a:r>
              <a:rPr lang="ar-SA" sz="2000" dirty="0" err="1"/>
              <a:t>مونتيفيوري</a:t>
            </a:r>
            <a:r>
              <a:rPr lang="ar-SA" sz="2000" dirty="0"/>
              <a:t>" نسبة إلى موسى </a:t>
            </a:r>
            <a:r>
              <a:rPr lang="ar-SA" sz="2000" dirty="0" err="1"/>
              <a:t>مونيتيفوري</a:t>
            </a:r>
            <a:r>
              <a:rPr lang="ar-SA" sz="2000" dirty="0"/>
              <a:t> اليهودي الثري البريطاني، وفي عام 1870م منحت الحكومة اليهود أرضاً أقاموا عليها أول مدرسة زراعية عرفت بمدرسة "</a:t>
            </a:r>
            <a:r>
              <a:rPr lang="ar-SA" sz="2000" dirty="0" err="1"/>
              <a:t>نيتر</a:t>
            </a:r>
            <a:r>
              <a:rPr lang="ar-SA" sz="2000" dirty="0"/>
              <a:t>" قرب يافا. وعندما زار ولي عهد بروسيا القدس، أهداه السلطان عبد العزيز أرضاً من المستشفى الصلاحي، وقد بنيت عليها فيما بعد كنيسة الدباغة، وفي عام 1869م نزلت أول جالية ألمانية في حيفا واستقرت فيها</a:t>
            </a:r>
            <a:endParaRPr lang="en-US" sz="2000" dirty="0"/>
          </a:p>
          <a:p>
            <a:pPr algn="r" rtl="1"/>
            <a:r>
              <a:rPr lang="ar-SA" sz="2000" dirty="0"/>
              <a:t>وفي عهد آخر السلاطين الكبار، عبد الحميد الثاني عام 1876-1909م، كبرت المسألة الشرقية وتعقدت، وكثرت الديون على الدولة مما جعلها عرضة لأطماع الشرق والغرب، ولأطماع الصهيونية في آن معاً، ولكن على الرغم من كل هذا، فقد طُورت إستانبول إلى مدينة مزدهرة بالكليات في الطب والإدارة ودار الفنون، وأصبحت قبلة العرب الموسرين لتعليم أبنائهم التعليم العالي. غير أن ذلك لا يعني أن التعليم في المرحلتين </a:t>
            </a:r>
            <a:r>
              <a:rPr lang="ar-SA" sz="2000" dirty="0" err="1"/>
              <a:t>الإبتدائية</a:t>
            </a:r>
            <a:r>
              <a:rPr lang="ar-SA" sz="2000" dirty="0"/>
              <a:t> والإعدادية كان مرضياً في البلاد العربية عامة وفي فلسطين خاصة .</a:t>
            </a:r>
            <a:endParaRPr lang="en-US" sz="2000" dirty="0"/>
          </a:p>
        </p:txBody>
      </p:sp>
    </p:spTree>
    <p:extLst>
      <p:ext uri="{BB962C8B-B14F-4D97-AF65-F5344CB8AC3E}">
        <p14:creationId xmlns:p14="http://schemas.microsoft.com/office/powerpoint/2010/main" xmlns="" val="27284924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تم تجديد سور مدينة القدس في زمن سليمان القانوني</a:t>
            </a:r>
          </a:p>
        </p:txBody>
      </p:sp>
      <p:pic>
        <p:nvPicPr>
          <p:cNvPr id="5" name="عنصر نائب للمحتوى 4" descr="12057305411854.jpg"/>
          <p:cNvPicPr>
            <a:picLocks noGrp="1" noChangeAspect="1"/>
          </p:cNvPicPr>
          <p:nvPr>
            <p:ph idx="1"/>
          </p:nvPr>
        </p:nvPicPr>
        <p:blipFill>
          <a:blip r:embed="rId3" cstate="print"/>
          <a:stretch>
            <a:fillRect/>
          </a:stretch>
        </p:blipFill>
        <p:spPr>
          <a:xfrm>
            <a:off x="1410719" y="1855760"/>
            <a:ext cx="6304785" cy="460129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عنصر نائب لرقم الشريحة 3"/>
          <p:cNvSpPr>
            <a:spLocks noGrp="1"/>
          </p:cNvSpPr>
          <p:nvPr>
            <p:ph type="sldNum" sz="quarter" idx="12"/>
          </p:nvPr>
        </p:nvSpPr>
        <p:spPr/>
        <p:txBody>
          <a:bodyPr/>
          <a:lstStyle/>
          <a:p>
            <a:fld id="{7B7D0BA3-F7C9-4B33-80CC-75508996238D}" type="slidenum">
              <a:rPr lang="en-US" smtClean="0"/>
              <a:pPr/>
              <a:t>27</a:t>
            </a:fld>
            <a:endParaRPr lang="en-US" dirty="0"/>
          </a:p>
        </p:txBody>
      </p:sp>
    </p:spTree>
    <p:extLst>
      <p:ext uri="{BB962C8B-B14F-4D97-AF65-F5344CB8AC3E}">
        <p14:creationId xmlns:p14="http://schemas.microsoft.com/office/powerpoint/2010/main" xmlns="" val="82565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الفتح الإسلامي لفلسطين :</a:t>
            </a:r>
            <a:endParaRPr lang="en-US" dirty="0"/>
          </a:p>
        </p:txBody>
      </p:sp>
      <p:sp>
        <p:nvSpPr>
          <p:cNvPr id="3" name="Slide Number Placeholder 2"/>
          <p:cNvSpPr>
            <a:spLocks noGrp="1"/>
          </p:cNvSpPr>
          <p:nvPr>
            <p:ph type="sldNum" sz="quarter" idx="12"/>
          </p:nvPr>
        </p:nvSpPr>
        <p:spPr/>
        <p:txBody>
          <a:bodyPr/>
          <a:lstStyle/>
          <a:p>
            <a:fld id="{7B7D0BA3-F7C9-4B33-80CC-75508996238D}" type="slidenum">
              <a:rPr lang="en-US" smtClean="0"/>
              <a:pPr/>
              <a:t>3</a:t>
            </a:fld>
            <a:endParaRPr lang="en-US" dirty="0"/>
          </a:p>
        </p:txBody>
      </p:sp>
      <p:sp>
        <p:nvSpPr>
          <p:cNvPr id="4" name="مربع نص 3"/>
          <p:cNvSpPr txBox="1"/>
          <p:nvPr/>
        </p:nvSpPr>
        <p:spPr>
          <a:xfrm>
            <a:off x="457200" y="1981200"/>
            <a:ext cx="8195715" cy="3416320"/>
          </a:xfrm>
          <a:prstGeom prst="rect">
            <a:avLst/>
          </a:prstGeom>
          <a:noFill/>
        </p:spPr>
        <p:txBody>
          <a:bodyPr wrap="square" rtlCol="1">
            <a:spAutoFit/>
          </a:bodyPr>
          <a:lstStyle/>
          <a:p>
            <a:pPr marL="342900" indent="-342900" algn="r" rtl="1">
              <a:buFont typeface="Arial" panose="020B0604020202020204" pitchFamily="34" charset="0"/>
              <a:buChar char="•"/>
            </a:pPr>
            <a:r>
              <a:rPr lang="ar-SA" sz="2400" dirty="0"/>
              <a:t>عملية الفتح :</a:t>
            </a:r>
            <a:endParaRPr lang="en-US" sz="2400" dirty="0"/>
          </a:p>
          <a:p>
            <a:pPr algn="r" rtl="1"/>
            <a:r>
              <a:rPr lang="ar-SA" sz="2400" dirty="0"/>
              <a:t>تقترن فتوح الشام باسم أجنادين، وهو الموقع الذي وقعت فيه أولى المعارك الكبرى بين المسلمين والروم على أرض فلسطين</a:t>
            </a:r>
            <a:endParaRPr lang="en-US" sz="2400" dirty="0"/>
          </a:p>
          <a:p>
            <a:pPr algn="r" rtl="1"/>
            <a:r>
              <a:rPr lang="ar-SA" sz="2400" dirty="0"/>
              <a:t>بعد أجنادين بفلسطين كانت فحل بالأردن 13هـ، حيث كانت قوات الروم قد تجمّعت في بيسان بعد أن قدمت إليها من مناطق السواحل</a:t>
            </a:r>
            <a:endParaRPr lang="en-US" sz="2400" dirty="0"/>
          </a:p>
          <a:p>
            <a:pPr algn="r" rtl="1"/>
            <a:r>
              <a:rPr lang="ar-SA" sz="2400" dirty="0"/>
              <a:t>ولعلّ جيش الروم في بيسان قد ضمّ أيضاً فلولاً من جيشهم المهزوم في أجنادين</a:t>
            </a:r>
            <a:endParaRPr lang="en-US" sz="2400" dirty="0"/>
          </a:p>
          <a:p>
            <a:pPr algn="r" rtl="1"/>
            <a:r>
              <a:rPr lang="ar-SA" sz="2400" dirty="0"/>
              <a:t>كانت بقيادة أبي عبيدة بن الجرّاح </a:t>
            </a:r>
            <a:endParaRPr lang="en-US" sz="2400" dirty="0"/>
          </a:p>
          <a:p>
            <a:pPr algn="r" rtl="1"/>
            <a:r>
              <a:rPr lang="ar-SA" sz="2400" dirty="0"/>
              <a:t>وكما أن بيسان وطبرية فتحت صلحاً، فإن دمشق هي الأخرى أصبحت تحت الحكم الإسلامي صلحاً. </a:t>
            </a:r>
            <a:endParaRPr lang="en-US" sz="2400" dirty="0"/>
          </a:p>
        </p:txBody>
      </p:sp>
    </p:spTree>
    <p:extLst>
      <p:ext uri="{BB962C8B-B14F-4D97-AF65-F5344CB8AC3E}">
        <p14:creationId xmlns:p14="http://schemas.microsoft.com/office/powerpoint/2010/main" xmlns="" val="445079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فتح القدس :</a:t>
            </a:r>
            <a:endParaRPr lang="en-US" dirty="0"/>
          </a:p>
        </p:txBody>
      </p:sp>
      <p:sp>
        <p:nvSpPr>
          <p:cNvPr id="3" name="Slide Number Placeholder 2"/>
          <p:cNvSpPr>
            <a:spLocks noGrp="1"/>
          </p:cNvSpPr>
          <p:nvPr>
            <p:ph type="sldNum" sz="quarter" idx="12"/>
          </p:nvPr>
        </p:nvSpPr>
        <p:spPr/>
        <p:txBody>
          <a:bodyPr/>
          <a:lstStyle/>
          <a:p>
            <a:fld id="{7B7D0BA3-F7C9-4B33-80CC-75508996238D}" type="slidenum">
              <a:rPr lang="en-US" smtClean="0"/>
              <a:pPr/>
              <a:t>4</a:t>
            </a:fld>
            <a:endParaRPr lang="en-US" dirty="0"/>
          </a:p>
        </p:txBody>
      </p:sp>
      <p:sp>
        <p:nvSpPr>
          <p:cNvPr id="4" name="مربع نص 3"/>
          <p:cNvSpPr txBox="1"/>
          <p:nvPr/>
        </p:nvSpPr>
        <p:spPr>
          <a:xfrm>
            <a:off x="457200" y="1981200"/>
            <a:ext cx="8195715" cy="3970318"/>
          </a:xfrm>
          <a:prstGeom prst="rect">
            <a:avLst/>
          </a:prstGeom>
          <a:noFill/>
        </p:spPr>
        <p:txBody>
          <a:bodyPr wrap="square" rtlCol="1" anchor="t">
            <a:spAutoFit/>
          </a:bodyPr>
          <a:lstStyle/>
          <a:p>
            <a:pPr algn="r" rtl="1"/>
            <a:r>
              <a:rPr lang="ar-SA" sz="2800" dirty="0"/>
              <a:t>كان أبو عبيدة بن الجراّح قد تسلّم من الخليفة الراشدي عمر بن الخطاب كتاباً يأمره فيه بالتوجه إلى مدينة القدس وابتدأ القتال، وكان ضارياً منذ بدايته وجرت المفاوضات، وأوضح أبو عبيدة للبطريرك مكانة المدينة وإسراء الرسول الكريم إليها، وأنهم لن يعودوا من دون فتحها. غير أن البطريرك رفض شروط أبي عبيدة، وهي شروط الفتح الثلاثة، وقال إنهم سيقاومون عن آخرهم وكرّر </a:t>
            </a:r>
            <a:r>
              <a:rPr lang="ar-SA" sz="2800" dirty="0">
                <a:latin typeface="Arial"/>
              </a:rPr>
              <a:t>البطريرك أنه لن يسلّم المدينة إلا إلى أمير القوم (أمير المؤمنين)، فهو رجل شديد لا تأخذه في الله لومة لائم ، فعلا حضر عمر بن الخطاب الى القدس وتسلم مفاتيحها وكتب لسكانها كتاب تسلم المدينة عرف فيما بعد بالعهدة العمرية </a:t>
            </a:r>
          </a:p>
        </p:txBody>
      </p:sp>
    </p:spTree>
    <p:extLst>
      <p:ext uri="{BB962C8B-B14F-4D97-AF65-F5344CB8AC3E}">
        <p14:creationId xmlns:p14="http://schemas.microsoft.com/office/powerpoint/2010/main" xmlns="" val="2600413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 </a:t>
            </a:r>
          </a:p>
        </p:txBody>
      </p:sp>
      <p:sp>
        <p:nvSpPr>
          <p:cNvPr id="3" name="Slide Number Placeholder 2"/>
          <p:cNvSpPr>
            <a:spLocks noGrp="1"/>
          </p:cNvSpPr>
          <p:nvPr>
            <p:ph type="sldNum" sz="quarter" idx="12"/>
          </p:nvPr>
        </p:nvSpPr>
        <p:spPr/>
        <p:txBody>
          <a:bodyPr/>
          <a:lstStyle/>
          <a:p>
            <a:fld id="{7B7D0BA3-F7C9-4B33-80CC-75508996238D}" type="slidenum">
              <a:rPr lang="en-US" smtClean="0"/>
              <a:pPr/>
              <a:t>5</a:t>
            </a:fld>
            <a:endParaRPr lang="en-US" dirty="0"/>
          </a:p>
        </p:txBody>
      </p:sp>
      <p:sp>
        <p:nvSpPr>
          <p:cNvPr id="4" name="مربع نص 3"/>
          <p:cNvSpPr txBox="1"/>
          <p:nvPr/>
        </p:nvSpPr>
        <p:spPr>
          <a:xfrm>
            <a:off x="457200" y="1981200"/>
            <a:ext cx="8195715" cy="2062103"/>
          </a:xfrm>
          <a:prstGeom prst="rect">
            <a:avLst/>
          </a:prstGeom>
          <a:noFill/>
        </p:spPr>
        <p:txBody>
          <a:bodyPr wrap="square" rtlCol="1" anchor="t">
            <a:spAutoFit/>
          </a:bodyPr>
          <a:lstStyle/>
          <a:p>
            <a:pPr algn="r" rtl="1"/>
            <a:r>
              <a:rPr lang="ar-SA" sz="3200" dirty="0"/>
              <a:t>وكانت آخر مدينة في فلسطين يتم فتحها بعد القدس هي مدينة قيسارية، كانت تعتبر العاصمة السياسية للبلاد، اذ كانت مواصلاتها البحرية مع القسطنطينية وقبرص منتظمة، كما كانت مقرّ الحكم.</a:t>
            </a:r>
          </a:p>
        </p:txBody>
      </p:sp>
    </p:spTree>
    <p:extLst>
      <p:ext uri="{BB962C8B-B14F-4D97-AF65-F5344CB8AC3E}">
        <p14:creationId xmlns:p14="http://schemas.microsoft.com/office/powerpoint/2010/main" xmlns="" val="2627780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المدرج الروماني في قيسارية</a:t>
            </a:r>
          </a:p>
        </p:txBody>
      </p:sp>
      <p:pic>
        <p:nvPicPr>
          <p:cNvPr id="5" name="عنصر نائب للمحتوى 4" descr="images.jpg"/>
          <p:cNvPicPr>
            <a:picLocks noGrp="1" noChangeAspect="1"/>
          </p:cNvPicPr>
          <p:nvPr>
            <p:ph idx="1"/>
          </p:nvPr>
        </p:nvPicPr>
        <p:blipFill>
          <a:blip r:embed="rId3" cstate="print"/>
          <a:stretch>
            <a:fillRect/>
          </a:stretch>
        </p:blipFill>
        <p:spPr>
          <a:xfrm>
            <a:off x="1614488" y="1855010"/>
            <a:ext cx="6076611" cy="45219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عنصر نائب لرقم الشريحة 3"/>
          <p:cNvSpPr>
            <a:spLocks noGrp="1"/>
          </p:cNvSpPr>
          <p:nvPr>
            <p:ph type="sldNum" sz="quarter" idx="12"/>
          </p:nvPr>
        </p:nvSpPr>
        <p:spPr/>
        <p:txBody>
          <a:bodyPr/>
          <a:lstStyle/>
          <a:p>
            <a:fld id="{7B7D0BA3-F7C9-4B33-80CC-75508996238D}" type="slidenum">
              <a:rPr lang="en-US" smtClean="0"/>
              <a:pPr/>
              <a:t>6</a:t>
            </a:fld>
            <a:endParaRPr lang="en-US" dirty="0"/>
          </a:p>
        </p:txBody>
      </p:sp>
    </p:spTree>
    <p:extLst>
      <p:ext uri="{BB962C8B-B14F-4D97-AF65-F5344CB8AC3E}">
        <p14:creationId xmlns:p14="http://schemas.microsoft.com/office/powerpoint/2010/main" xmlns="" val="1140045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ما يمثله الفتح الإسلامي من قيم حضارية جديدة :</a:t>
            </a:r>
            <a:endParaRPr lang="en-US" dirty="0"/>
          </a:p>
        </p:txBody>
      </p:sp>
      <p:sp>
        <p:nvSpPr>
          <p:cNvPr id="3" name="Slide Number Placeholder 2"/>
          <p:cNvSpPr>
            <a:spLocks noGrp="1"/>
          </p:cNvSpPr>
          <p:nvPr>
            <p:ph type="sldNum" sz="quarter" idx="12"/>
          </p:nvPr>
        </p:nvSpPr>
        <p:spPr/>
        <p:txBody>
          <a:bodyPr/>
          <a:lstStyle/>
          <a:p>
            <a:fld id="{7B7D0BA3-F7C9-4B33-80CC-75508996238D}" type="slidenum">
              <a:rPr lang="en-US" smtClean="0"/>
              <a:pPr/>
              <a:t>7</a:t>
            </a:fld>
            <a:endParaRPr lang="en-US" dirty="0"/>
          </a:p>
        </p:txBody>
      </p:sp>
      <p:sp>
        <p:nvSpPr>
          <p:cNvPr id="4" name="مربع نص 3"/>
          <p:cNvSpPr txBox="1"/>
          <p:nvPr/>
        </p:nvSpPr>
        <p:spPr>
          <a:xfrm>
            <a:off x="457200" y="1981200"/>
            <a:ext cx="8195715" cy="3108543"/>
          </a:xfrm>
          <a:prstGeom prst="rect">
            <a:avLst/>
          </a:prstGeom>
          <a:noFill/>
        </p:spPr>
        <p:txBody>
          <a:bodyPr wrap="square" rtlCol="1" anchor="t">
            <a:spAutoFit/>
          </a:bodyPr>
          <a:lstStyle/>
          <a:p>
            <a:pPr algn="r" rtl="1"/>
            <a:r>
              <a:rPr lang="ar-SA" sz="2800" dirty="0"/>
              <a:t>استغرق الفتح الإسلامي ما يقرب من سبع سنوات، تخللتها حروب متعددة، كان من أبرزها معارك أجنادين وبيسان وغزة وبيت المقدس وقيسارية</a:t>
            </a:r>
          </a:p>
          <a:p>
            <a:pPr algn="r" rtl="1"/>
            <a:r>
              <a:rPr lang="ar-SA" sz="2800" dirty="0"/>
              <a:t>ومنذ أن فتح المسلمون مدينة إيليا </a:t>
            </a:r>
            <a:r>
              <a:rPr lang="ar-SA" sz="2800" dirty="0" err="1"/>
              <a:t>كابيتولينا</a:t>
            </a:r>
            <a:r>
              <a:rPr lang="ar-SA" sz="2800" dirty="0">
                <a:latin typeface="Arial"/>
              </a:rPr>
              <a:t> أطلقوا عليها اسم "القدس" أي المدينة المقدسة، وعاش المسلمون والمسيحيون متحاّبين في هدوء وطمأنينة وسلام، وتقدموا في </a:t>
            </a:r>
            <a:r>
              <a:rPr lang="ar-SA" sz="2800" dirty="0"/>
              <a:t>الحضارة والثقافة وانتشرت في القدس وفلسطين وبلاد الشام كلها دور العلم .</a:t>
            </a:r>
            <a:endParaRPr lang="en-US" sz="2800" dirty="0"/>
          </a:p>
        </p:txBody>
      </p:sp>
    </p:spTree>
    <p:extLst>
      <p:ext uri="{BB962C8B-B14F-4D97-AF65-F5344CB8AC3E}">
        <p14:creationId xmlns:p14="http://schemas.microsoft.com/office/powerpoint/2010/main" xmlns="" val="3488503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11256"/>
            <a:ext cx="8534400" cy="984144"/>
          </a:xfrm>
        </p:spPr>
        <p:txBody>
          <a:bodyPr>
            <a:normAutofit fontScale="90000"/>
          </a:bodyPr>
          <a:lstStyle/>
          <a:p>
            <a:r>
              <a:rPr lang="ar-SA" dirty="0"/>
              <a:t>دراسة مدى أثر المعارك الحاسمة التي جرت خلال فترة الحكم الإسلامي على أرض فلسطين وإحداث إثارة حضارة يستحيل إلغاءها :</a:t>
            </a:r>
            <a:endParaRPr lang="en-US" dirty="0"/>
          </a:p>
        </p:txBody>
      </p:sp>
      <p:sp>
        <p:nvSpPr>
          <p:cNvPr id="3" name="Slide Number Placeholder 2"/>
          <p:cNvSpPr>
            <a:spLocks noGrp="1"/>
          </p:cNvSpPr>
          <p:nvPr>
            <p:ph type="sldNum" sz="quarter" idx="12"/>
          </p:nvPr>
        </p:nvSpPr>
        <p:spPr/>
        <p:txBody>
          <a:bodyPr/>
          <a:lstStyle/>
          <a:p>
            <a:fld id="{7B7D0BA3-F7C9-4B33-80CC-75508996238D}" type="slidenum">
              <a:rPr lang="en-US" smtClean="0"/>
              <a:pPr/>
              <a:t>8</a:t>
            </a:fld>
            <a:endParaRPr lang="en-US" dirty="0"/>
          </a:p>
        </p:txBody>
      </p:sp>
      <p:sp>
        <p:nvSpPr>
          <p:cNvPr id="4" name="مربع نص 3"/>
          <p:cNvSpPr txBox="1"/>
          <p:nvPr/>
        </p:nvSpPr>
        <p:spPr>
          <a:xfrm>
            <a:off x="491085" y="1905000"/>
            <a:ext cx="8195715" cy="3416320"/>
          </a:xfrm>
          <a:prstGeom prst="rect">
            <a:avLst/>
          </a:prstGeom>
          <a:noFill/>
        </p:spPr>
        <p:txBody>
          <a:bodyPr wrap="square" rtlCol="1" anchor="t">
            <a:spAutoFit/>
          </a:bodyPr>
          <a:lstStyle/>
          <a:p>
            <a:pPr algn="r" rtl="1"/>
            <a:r>
              <a:rPr lang="ar-SA" sz="2400" dirty="0"/>
              <a:t>عمرانياً ابتدأ عمر بن الخطاب بإقامة المساجد في فلسطين وغيرها، وفي بيت المقدس كان المسجد المعروف باسمه، مسجد عمر، وكذلك قام بتشييد المدن في الولايات الأخرى، فكانت الكوفة والبصرة والفسطاط (القاهرة)، ثم جمع القرآن الكريم في عهد عثمان بن عفان، وكانت طبرية إحدى المدن التي أرسلت إليها إحدى النسخ الأولى.</a:t>
            </a:r>
          </a:p>
          <a:p>
            <a:pPr algn="r" rtl="1"/>
            <a:r>
              <a:rPr lang="ar-SA" sz="2400" dirty="0"/>
              <a:t>نجد أن الأمن المستتب في بلاد الشام وفلسطين قد دفع العرب للهجرة من الجزيرة العربية والاستقرار في هذه البلاد التي أصبحت تحت الحكم الإسلامي، وبفضل هذه الهجرة أصبح عدد العرب في بلاد الشام كبيراً وعاد الفتح الإسلامي على العرب بشيئين عظيمين: اللغة والدين .</a:t>
            </a:r>
            <a:endParaRPr lang="en-US" sz="2400" dirty="0"/>
          </a:p>
        </p:txBody>
      </p:sp>
    </p:spTree>
    <p:extLst>
      <p:ext uri="{BB962C8B-B14F-4D97-AF65-F5344CB8AC3E}">
        <p14:creationId xmlns:p14="http://schemas.microsoft.com/office/powerpoint/2010/main" xmlns="" val="1425783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المسجد العمري الكبير في القدس</a:t>
            </a:r>
          </a:p>
        </p:txBody>
      </p:sp>
      <p:pic>
        <p:nvPicPr>
          <p:cNvPr id="5" name="عنصر نائب للمحتوى 4" descr="knees_hahorba.jpg"/>
          <p:cNvPicPr>
            <a:picLocks noGrp="1" noChangeAspect="1"/>
          </p:cNvPicPr>
          <p:nvPr>
            <p:ph idx="1"/>
          </p:nvPr>
        </p:nvPicPr>
        <p:blipFill>
          <a:blip r:embed="rId3" cstate="print"/>
          <a:stretch>
            <a:fillRect/>
          </a:stretch>
        </p:blipFill>
        <p:spPr>
          <a:xfrm>
            <a:off x="1255314" y="1988209"/>
            <a:ext cx="6775318" cy="45195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عنصر نائب لرقم الشريحة 3"/>
          <p:cNvSpPr>
            <a:spLocks noGrp="1"/>
          </p:cNvSpPr>
          <p:nvPr>
            <p:ph type="sldNum" sz="quarter" idx="12"/>
          </p:nvPr>
        </p:nvSpPr>
        <p:spPr/>
        <p:txBody>
          <a:bodyPr/>
          <a:lstStyle/>
          <a:p>
            <a:fld id="{7B7D0BA3-F7C9-4B33-80CC-75508996238D}" type="slidenum">
              <a:rPr lang="en-US" smtClean="0"/>
              <a:pPr/>
              <a:t>9</a:t>
            </a:fld>
            <a:endParaRPr lang="en-US" dirty="0"/>
          </a:p>
        </p:txBody>
      </p:sp>
    </p:spTree>
    <p:extLst>
      <p:ext uri="{BB962C8B-B14F-4D97-AF65-F5344CB8AC3E}">
        <p14:creationId xmlns:p14="http://schemas.microsoft.com/office/powerpoint/2010/main" xmlns="" val="133060383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2940</TotalTime>
  <Words>3160</Words>
  <Application>Microsoft Office PowerPoint</Application>
  <PresentationFormat>مخصص</PresentationFormat>
  <Paragraphs>185</Paragraphs>
  <Slides>27</Slides>
  <Notes>27</Notes>
  <HiddenSlides>0</HiddenSlides>
  <MMClips>0</MMClips>
  <ScaleCrop>false</ScaleCrop>
  <HeadingPairs>
    <vt:vector size="4" baseType="variant">
      <vt:variant>
        <vt:lpstr>سمة</vt:lpstr>
      </vt:variant>
      <vt:variant>
        <vt:i4>1</vt:i4>
      </vt:variant>
      <vt:variant>
        <vt:lpstr>عناوين الشرائح</vt:lpstr>
      </vt:variant>
      <vt:variant>
        <vt:i4>27</vt:i4>
      </vt:variant>
    </vt:vector>
  </HeadingPairs>
  <TitlesOfParts>
    <vt:vector size="28" baseType="lpstr">
      <vt:lpstr>1_Office Theme</vt:lpstr>
      <vt:lpstr>الوحدة الثالثة: فلسطين في العهد العربي الاسلامي  </vt:lpstr>
      <vt:lpstr>الدرس الأول : فلسطين عيشة الفتح الإسلامي لها :</vt:lpstr>
      <vt:lpstr>الفتح الإسلامي لفلسطين :</vt:lpstr>
      <vt:lpstr>فتح القدس :</vt:lpstr>
      <vt:lpstr> </vt:lpstr>
      <vt:lpstr>المدرج الروماني في قيسارية</vt:lpstr>
      <vt:lpstr>ما يمثله الفتح الإسلامي من قيم حضارية جديدة :</vt:lpstr>
      <vt:lpstr>دراسة مدى أثر المعارك الحاسمة التي جرت خلال فترة الحكم الإسلامي على أرض فلسطين وإحداث إثارة حضارة يستحيل إلغاءها :</vt:lpstr>
      <vt:lpstr>المسجد العمري الكبير في القدس</vt:lpstr>
      <vt:lpstr>الدرس الثاني :فلسطين ضمن بلاد الشام في الفترة الإسلامية </vt:lpstr>
      <vt:lpstr>فلسطين ضمن بلاد الشام في الفترة الإسلامية :</vt:lpstr>
      <vt:lpstr>المسجد الأقصى وقبة الصخرة في القدس</vt:lpstr>
      <vt:lpstr>بناء الرملة :</vt:lpstr>
      <vt:lpstr>2. بناء الأسطول الإسلامي في عكا :</vt:lpstr>
      <vt:lpstr>طبرية واللد مواقع مركزا جندَيْ فلسطين والأردن :   </vt:lpstr>
      <vt:lpstr>الدرس الثالث :</vt:lpstr>
      <vt:lpstr>فلسطين في العصر العباسي :</vt:lpstr>
      <vt:lpstr>انتقال فلسطين بعد قرن واحد من الحكم العباسي لتدخل ضمن تأثير ولاة مصر من طولونيين وأخشيديين :</vt:lpstr>
      <vt:lpstr>الاسطول الإسلامي في عكا</vt:lpstr>
      <vt:lpstr>دراسة موجزة لبعض الشخصيات التي تركت آثاراً مميزة على أرض فلسطين :</vt:lpstr>
      <vt:lpstr>الفترة اللاحقة الممتدة حتى نهاية العهد العثماني :</vt:lpstr>
      <vt:lpstr>الفترة اللاحقة الممتدة حتى نهاية العهد العثماني :</vt:lpstr>
      <vt:lpstr>تحرير القدس</vt:lpstr>
      <vt:lpstr>أهمية فلسطين في الفترة المملوكية :</vt:lpstr>
      <vt:lpstr>فلسطين في العهد العثماني :</vt:lpstr>
      <vt:lpstr>فلسطين في العهد العثماني :</vt:lpstr>
      <vt:lpstr>تم تجديد سور مدينة القدس في زمن سليمان القانوني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nqadi</dc:creator>
  <cp:lastModifiedBy>Run Technology</cp:lastModifiedBy>
  <cp:revision>242</cp:revision>
  <dcterms:created xsi:type="dcterms:W3CDTF">2015-06-15T11:32:50Z</dcterms:created>
  <dcterms:modified xsi:type="dcterms:W3CDTF">2016-04-04T19:12:00Z</dcterms:modified>
</cp:coreProperties>
</file>